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471" r:id="rId2"/>
    <p:sldId id="383" r:id="rId3"/>
    <p:sldId id="501" r:id="rId4"/>
    <p:sldId id="323" r:id="rId5"/>
    <p:sldId id="388" r:id="rId6"/>
    <p:sldId id="300" r:id="rId7"/>
    <p:sldId id="495" r:id="rId8"/>
    <p:sldId id="507" r:id="rId9"/>
    <p:sldId id="508" r:id="rId10"/>
    <p:sldId id="509" r:id="rId11"/>
    <p:sldId id="474" r:id="rId12"/>
    <p:sldId id="385" r:id="rId13"/>
    <p:sldId id="497" r:id="rId14"/>
    <p:sldId id="496" r:id="rId15"/>
    <p:sldId id="274" r:id="rId16"/>
    <p:sldId id="279" r:id="rId17"/>
    <p:sldId id="277" r:id="rId18"/>
    <p:sldId id="278" r:id="rId19"/>
    <p:sldId id="297" r:id="rId20"/>
    <p:sldId id="504" r:id="rId21"/>
    <p:sldId id="482" r:id="rId22"/>
    <p:sldId id="510" r:id="rId23"/>
    <p:sldId id="280" r:id="rId24"/>
    <p:sldId id="389" r:id="rId25"/>
    <p:sldId id="511" r:id="rId26"/>
    <p:sldId id="281" r:id="rId27"/>
    <p:sldId id="491" r:id="rId28"/>
    <p:sldId id="502" r:id="rId29"/>
    <p:sldId id="512" r:id="rId30"/>
    <p:sldId id="262" r:id="rId31"/>
    <p:sldId id="263" r:id="rId32"/>
    <p:sldId id="264" r:id="rId33"/>
    <p:sldId id="265" r:id="rId34"/>
    <p:sldId id="505" r:id="rId35"/>
    <p:sldId id="513" r:id="rId36"/>
    <p:sldId id="503" r:id="rId37"/>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CC33"/>
    <a:srgbClr val="FFFFFF"/>
    <a:srgbClr val="EAEAEA"/>
    <a:srgbClr val="00FF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712" autoAdjust="0"/>
  </p:normalViewPr>
  <p:slideViewPr>
    <p:cSldViewPr>
      <p:cViewPr varScale="1">
        <p:scale>
          <a:sx n="110" d="100"/>
          <a:sy n="110" d="100"/>
        </p:scale>
        <p:origin x="164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J:\CURVED%20HISTOGRAMS.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J:\CURVED%20HISTOGRAMS.xls"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scatterChart>
        <c:scatterStyle val="lineMarker"/>
        <c:varyColors val="0"/>
        <c:ser>
          <c:idx val="1"/>
          <c:order val="0"/>
          <c:spPr>
            <a:ln w="19050" cap="rnd">
              <a:solidFill>
                <a:sysClr val="windowText" lastClr="000000"/>
              </a:solidFill>
              <a:round/>
            </a:ln>
            <a:effectLst/>
          </c:spPr>
          <c:marker>
            <c:symbol val="circle"/>
            <c:size val="5"/>
            <c:spPr>
              <a:solidFill>
                <a:schemeClr val="tx1"/>
              </a:solidFill>
              <a:ln>
                <a:solidFill>
                  <a:sysClr val="windowText" lastClr="000000"/>
                </a:solidFill>
              </a:ln>
            </c:spPr>
          </c:marker>
          <c:xVal>
            <c:numRef>
              <c:f>'Na Figures'!$F$2:$F$12</c:f>
              <c:numCache>
                <c:formatCode>General</c:formatCode>
                <c:ptCount val="11"/>
                <c:pt idx="0">
                  <c:v>135</c:v>
                </c:pt>
                <c:pt idx="1">
                  <c:v>136</c:v>
                </c:pt>
                <c:pt idx="2">
                  <c:v>137</c:v>
                </c:pt>
                <c:pt idx="3">
                  <c:v>138</c:v>
                </c:pt>
                <c:pt idx="4">
                  <c:v>139</c:v>
                </c:pt>
                <c:pt idx="5">
                  <c:v>140</c:v>
                </c:pt>
                <c:pt idx="6">
                  <c:v>141</c:v>
                </c:pt>
                <c:pt idx="7">
                  <c:v>142</c:v>
                </c:pt>
                <c:pt idx="8">
                  <c:v>143</c:v>
                </c:pt>
                <c:pt idx="9">
                  <c:v>144</c:v>
                </c:pt>
                <c:pt idx="10">
                  <c:v>145</c:v>
                </c:pt>
              </c:numCache>
            </c:numRef>
          </c:xVal>
          <c:yVal>
            <c:numRef>
              <c:f>'Na Figures'!$G$2:$G$12</c:f>
              <c:numCache>
                <c:formatCode>General</c:formatCode>
                <c:ptCount val="11"/>
                <c:pt idx="0">
                  <c:v>14</c:v>
                </c:pt>
                <c:pt idx="1">
                  <c:v>20</c:v>
                </c:pt>
                <c:pt idx="2">
                  <c:v>34</c:v>
                </c:pt>
                <c:pt idx="3">
                  <c:v>46</c:v>
                </c:pt>
                <c:pt idx="4">
                  <c:v>49</c:v>
                </c:pt>
                <c:pt idx="5">
                  <c:v>36</c:v>
                </c:pt>
                <c:pt idx="6">
                  <c:v>20</c:v>
                </c:pt>
                <c:pt idx="7">
                  <c:v>8</c:v>
                </c:pt>
                <c:pt idx="8">
                  <c:v>7</c:v>
                </c:pt>
                <c:pt idx="9">
                  <c:v>3</c:v>
                </c:pt>
                <c:pt idx="10">
                  <c:v>0</c:v>
                </c:pt>
              </c:numCache>
            </c:numRef>
          </c:yVal>
          <c:smooth val="0"/>
          <c:extLst xmlns:c16r2="http://schemas.microsoft.com/office/drawing/2015/06/chart">
            <c:ext xmlns:c16="http://schemas.microsoft.com/office/drawing/2014/chart" uri="{C3380CC4-5D6E-409C-BE32-E72D297353CC}">
              <c16:uniqueId val="{00000000-180F-4D87-8910-51C244337C6E}"/>
            </c:ext>
          </c:extLst>
        </c:ser>
        <c:ser>
          <c:idx val="0"/>
          <c:order val="1"/>
          <c:spPr>
            <a:ln w="19050">
              <a:solidFill>
                <a:srgbClr val="FF9900"/>
              </a:solidFill>
              <a:prstDash val="dash"/>
            </a:ln>
          </c:spPr>
          <c:marker>
            <c:symbol val="circle"/>
            <c:size val="2"/>
            <c:spPr>
              <a:solidFill>
                <a:schemeClr val="accent1"/>
              </a:solidFill>
              <a:ln w="9525">
                <a:solidFill>
                  <a:schemeClr val="accent1"/>
                </a:solidFill>
              </a:ln>
              <a:effectLst/>
            </c:spPr>
          </c:marker>
          <c:xVal>
            <c:numRef>
              <c:f>'Na Figures'!$T$1:$T$101</c:f>
              <c:numCache>
                <c:formatCode>General</c:formatCode>
                <c:ptCount val="101"/>
                <c:pt idx="0">
                  <c:v>132.69</c:v>
                </c:pt>
                <c:pt idx="1">
                  <c:v>132.80879999999999</c:v>
                </c:pt>
                <c:pt idx="2">
                  <c:v>132.92759999999998</c:v>
                </c:pt>
                <c:pt idx="3">
                  <c:v>133.04639999999998</c:v>
                </c:pt>
                <c:pt idx="4">
                  <c:v>133.16519999999997</c:v>
                </c:pt>
                <c:pt idx="5">
                  <c:v>133.28399999999996</c:v>
                </c:pt>
                <c:pt idx="6">
                  <c:v>133.40279999999996</c:v>
                </c:pt>
                <c:pt idx="7">
                  <c:v>133.52159999999995</c:v>
                </c:pt>
                <c:pt idx="8">
                  <c:v>133.64039999999994</c:v>
                </c:pt>
                <c:pt idx="9">
                  <c:v>133.75919999999994</c:v>
                </c:pt>
                <c:pt idx="10">
                  <c:v>133.87799999999993</c:v>
                </c:pt>
                <c:pt idx="11">
                  <c:v>133.99679999999992</c:v>
                </c:pt>
                <c:pt idx="12">
                  <c:v>134.11559999999992</c:v>
                </c:pt>
                <c:pt idx="13">
                  <c:v>134.23439999999991</c:v>
                </c:pt>
                <c:pt idx="14">
                  <c:v>134.3531999999999</c:v>
                </c:pt>
                <c:pt idx="15">
                  <c:v>134.47199999999989</c:v>
                </c:pt>
                <c:pt idx="16">
                  <c:v>134.59079999999989</c:v>
                </c:pt>
                <c:pt idx="17">
                  <c:v>134.70959999999988</c:v>
                </c:pt>
                <c:pt idx="18">
                  <c:v>134.82839999999987</c:v>
                </c:pt>
                <c:pt idx="19">
                  <c:v>134.94719999999987</c:v>
                </c:pt>
                <c:pt idx="20">
                  <c:v>135.06599999999986</c:v>
                </c:pt>
                <c:pt idx="21">
                  <c:v>135.18479999999985</c:v>
                </c:pt>
                <c:pt idx="22">
                  <c:v>135.30359999999985</c:v>
                </c:pt>
                <c:pt idx="23">
                  <c:v>135.42239999999984</c:v>
                </c:pt>
                <c:pt idx="24">
                  <c:v>135.54119999999983</c:v>
                </c:pt>
                <c:pt idx="25">
                  <c:v>135.65999999999983</c:v>
                </c:pt>
                <c:pt idx="26">
                  <c:v>135.77879999999982</c:v>
                </c:pt>
                <c:pt idx="27">
                  <c:v>135.89759999999981</c:v>
                </c:pt>
                <c:pt idx="28">
                  <c:v>136.01639999999981</c:v>
                </c:pt>
                <c:pt idx="29">
                  <c:v>136.1351999999998</c:v>
                </c:pt>
                <c:pt idx="30">
                  <c:v>136.25399999999979</c:v>
                </c:pt>
                <c:pt idx="31">
                  <c:v>136.37279999999978</c:v>
                </c:pt>
                <c:pt idx="32">
                  <c:v>136.49159999999978</c:v>
                </c:pt>
                <c:pt idx="33">
                  <c:v>136.61039999999977</c:v>
                </c:pt>
                <c:pt idx="34">
                  <c:v>136.72919999999976</c:v>
                </c:pt>
                <c:pt idx="35">
                  <c:v>136.84799999999976</c:v>
                </c:pt>
                <c:pt idx="36">
                  <c:v>136.96679999999975</c:v>
                </c:pt>
                <c:pt idx="37">
                  <c:v>137.08559999999974</c:v>
                </c:pt>
                <c:pt idx="38">
                  <c:v>137.20439999999974</c:v>
                </c:pt>
                <c:pt idx="39">
                  <c:v>137.32319999999973</c:v>
                </c:pt>
                <c:pt idx="40">
                  <c:v>137.44199999999972</c:v>
                </c:pt>
                <c:pt idx="41">
                  <c:v>137.56079999999972</c:v>
                </c:pt>
                <c:pt idx="42">
                  <c:v>137.67959999999971</c:v>
                </c:pt>
                <c:pt idx="43">
                  <c:v>137.7983999999997</c:v>
                </c:pt>
                <c:pt idx="44">
                  <c:v>137.9171999999997</c:v>
                </c:pt>
                <c:pt idx="45">
                  <c:v>138.03599999999969</c:v>
                </c:pt>
                <c:pt idx="46">
                  <c:v>138.15479999999968</c:v>
                </c:pt>
                <c:pt idx="47">
                  <c:v>138.27359999999967</c:v>
                </c:pt>
                <c:pt idx="48">
                  <c:v>138.39239999999967</c:v>
                </c:pt>
                <c:pt idx="49">
                  <c:v>138.51119999999966</c:v>
                </c:pt>
                <c:pt idx="50">
                  <c:v>138.62999999999965</c:v>
                </c:pt>
                <c:pt idx="51">
                  <c:v>138.74879999999965</c:v>
                </c:pt>
                <c:pt idx="52">
                  <c:v>138.86759999999964</c:v>
                </c:pt>
                <c:pt idx="53">
                  <c:v>138.98639999999963</c:v>
                </c:pt>
                <c:pt idx="54">
                  <c:v>139.10519999999963</c:v>
                </c:pt>
                <c:pt idx="55">
                  <c:v>139.22399999999962</c:v>
                </c:pt>
                <c:pt idx="56">
                  <c:v>139.34279999999961</c:v>
                </c:pt>
                <c:pt idx="57">
                  <c:v>139.46159999999961</c:v>
                </c:pt>
                <c:pt idx="58">
                  <c:v>139.5803999999996</c:v>
                </c:pt>
                <c:pt idx="59">
                  <c:v>139.69919999999959</c:v>
                </c:pt>
                <c:pt idx="60">
                  <c:v>139.81799999999959</c:v>
                </c:pt>
                <c:pt idx="61">
                  <c:v>139.93679999999958</c:v>
                </c:pt>
                <c:pt idx="62">
                  <c:v>140.05559999999957</c:v>
                </c:pt>
                <c:pt idx="63">
                  <c:v>140.17439999999957</c:v>
                </c:pt>
                <c:pt idx="64">
                  <c:v>140.29319999999956</c:v>
                </c:pt>
                <c:pt idx="65">
                  <c:v>140.41199999999955</c:v>
                </c:pt>
                <c:pt idx="66">
                  <c:v>140.53079999999954</c:v>
                </c:pt>
                <c:pt idx="67">
                  <c:v>140.64959999999954</c:v>
                </c:pt>
                <c:pt idx="68">
                  <c:v>140.76839999999953</c:v>
                </c:pt>
                <c:pt idx="69">
                  <c:v>140.88719999999952</c:v>
                </c:pt>
                <c:pt idx="70">
                  <c:v>141.00599999999952</c:v>
                </c:pt>
                <c:pt idx="71">
                  <c:v>141.12479999999951</c:v>
                </c:pt>
                <c:pt idx="72">
                  <c:v>141.2435999999995</c:v>
                </c:pt>
                <c:pt idx="73">
                  <c:v>141.3623999999995</c:v>
                </c:pt>
                <c:pt idx="74">
                  <c:v>141.48119999999949</c:v>
                </c:pt>
                <c:pt idx="75">
                  <c:v>141.59999999999948</c:v>
                </c:pt>
                <c:pt idx="76">
                  <c:v>141.71879999999948</c:v>
                </c:pt>
                <c:pt idx="77">
                  <c:v>141.83759999999947</c:v>
                </c:pt>
                <c:pt idx="78">
                  <c:v>141.95639999999946</c:v>
                </c:pt>
                <c:pt idx="79">
                  <c:v>142.07519999999946</c:v>
                </c:pt>
                <c:pt idx="80">
                  <c:v>142.19399999999945</c:v>
                </c:pt>
                <c:pt idx="81">
                  <c:v>142.31279999999944</c:v>
                </c:pt>
                <c:pt idx="82">
                  <c:v>142.43159999999943</c:v>
                </c:pt>
                <c:pt idx="83">
                  <c:v>142.55039999999943</c:v>
                </c:pt>
                <c:pt idx="84">
                  <c:v>142.66919999999942</c:v>
                </c:pt>
                <c:pt idx="85">
                  <c:v>142.78799999999941</c:v>
                </c:pt>
                <c:pt idx="86">
                  <c:v>142.90679999999941</c:v>
                </c:pt>
                <c:pt idx="87">
                  <c:v>143.0255999999994</c:v>
                </c:pt>
                <c:pt idx="88">
                  <c:v>143.14439999999939</c:v>
                </c:pt>
                <c:pt idx="89">
                  <c:v>143.26319999999939</c:v>
                </c:pt>
                <c:pt idx="90">
                  <c:v>143.38199999999938</c:v>
                </c:pt>
                <c:pt idx="91">
                  <c:v>143.50079999999937</c:v>
                </c:pt>
                <c:pt idx="92">
                  <c:v>143.61959999999937</c:v>
                </c:pt>
                <c:pt idx="93">
                  <c:v>143.73839999999936</c:v>
                </c:pt>
                <c:pt idx="94">
                  <c:v>143.85719999999935</c:v>
                </c:pt>
                <c:pt idx="95">
                  <c:v>143.97599999999935</c:v>
                </c:pt>
                <c:pt idx="96">
                  <c:v>144.09479999999934</c:v>
                </c:pt>
                <c:pt idx="97">
                  <c:v>144.21359999999933</c:v>
                </c:pt>
                <c:pt idx="98">
                  <c:v>144.33239999999932</c:v>
                </c:pt>
                <c:pt idx="99">
                  <c:v>144.45119999999932</c:v>
                </c:pt>
                <c:pt idx="100">
                  <c:v>144.56999999999931</c:v>
                </c:pt>
              </c:numCache>
            </c:numRef>
          </c:xVal>
          <c:yVal>
            <c:numRef>
              <c:f>'Na Figures'!$U$1:$U$101</c:f>
              <c:numCache>
                <c:formatCode>General</c:formatCode>
                <c:ptCount val="101"/>
                <c:pt idx="0">
                  <c:v>0.53047882506530886</c:v>
                </c:pt>
                <c:pt idx="1">
                  <c:v>0.63395631115086004</c:v>
                </c:pt>
                <c:pt idx="2">
                  <c:v>0.75489603834090901</c:v>
                </c:pt>
                <c:pt idx="3">
                  <c:v>0.89567716596461977</c:v>
                </c:pt>
                <c:pt idx="4">
                  <c:v>1.0588937840313883</c:v>
                </c:pt>
                <c:pt idx="5">
                  <c:v>1.2473543186959837</c:v>
                </c:pt>
                <c:pt idx="6">
                  <c:v>1.4640766390165303</c:v>
                </c:pt>
                <c:pt idx="7">
                  <c:v>1.7122781977844823</c:v>
                </c:pt>
                <c:pt idx="8">
                  <c:v>1.9953605547772955</c:v>
                </c:pt>
                <c:pt idx="9">
                  <c:v>2.3168876694047071</c:v>
                </c:pt>
                <c:pt idx="10">
                  <c:v>2.6805574140794639</c:v>
                </c:pt>
                <c:pt idx="11">
                  <c:v>3.0901658519018933</c:v>
                </c:pt>
                <c:pt idx="12">
                  <c:v>3.5495639438480966</c:v>
                </c:pt>
                <c:pt idx="13">
                  <c:v>4.0626065021412474</c:v>
                </c:pt>
                <c:pt idx="14">
                  <c:v>4.6330933873464888</c:v>
                </c:pt>
                <c:pt idx="15">
                  <c:v>5.2647031552323913</c:v>
                </c:pt>
                <c:pt idx="16">
                  <c:v>5.9609195925305398</c:v>
                </c:pt>
                <c:pt idx="17">
                  <c:v>6.7249518339470695</c:v>
                </c:pt>
                <c:pt idx="18">
                  <c:v>7.5596490202728868</c:v>
                </c:pt>
                <c:pt idx="19">
                  <c:v>8.4674107319712348</c:v>
                </c:pt>
                <c:pt idx="20">
                  <c:v>9.4500947057119298</c:v>
                </c:pt>
                <c:pt idx="21">
                  <c:v>10.50892360342527</c:v>
                </c:pt>
                <c:pt idx="22">
                  <c:v>11.644392844219638</c:v>
                </c:pt>
                <c:pt idx="23">
                  <c:v>12.856181718127486</c:v>
                </c:pt>
                <c:pt idx="24">
                  <c:v>14.143070166220918</c:v>
                </c:pt>
                <c:pt idx="25">
                  <c:v>15.502863723642625</c:v>
                </c:pt>
                <c:pt idx="26">
                  <c:v>16.932329170849748</c:v>
                </c:pt>
                <c:pt idx="27">
                  <c:v>18.427143415525016</c:v>
                </c:pt>
                <c:pt idx="28">
                  <c:v>19.981858026657157</c:v>
                </c:pt>
                <c:pt idx="29">
                  <c:v>21.589881658996301</c:v>
                </c:pt>
                <c:pt idx="30">
                  <c:v>23.243482338896861</c:v>
                </c:pt>
                <c:pt idx="31">
                  <c:v>24.933811232908436</c:v>
                </c:pt>
                <c:pt idx="32">
                  <c:v>26.650949093010677</c:v>
                </c:pt>
                <c:pt idx="33">
                  <c:v>28.38397607504367</c:v>
                </c:pt>
                <c:pt idx="34">
                  <c:v>30.121065070831854</c:v>
                </c:pt>
                <c:pt idx="35">
                  <c:v>31.849598093938418</c:v>
                </c:pt>
                <c:pt idx="36">
                  <c:v>33.556304630799573</c:v>
                </c:pt>
                <c:pt idx="37">
                  <c:v>35.227420232235424</c:v>
                </c:pt>
                <c:pt idx="38">
                  <c:v>36.848862995630448</c:v>
                </c:pt>
                <c:pt idx="39">
                  <c:v>38.406424996849069</c:v>
                </c:pt>
                <c:pt idx="40">
                  <c:v>39.88597519462121</c:v>
                </c:pt>
                <c:pt idx="41">
                  <c:v>41.273669869250405</c:v>
                </c:pt>
                <c:pt idx="42">
                  <c:v>42.5561662908664</c:v>
                </c:pt>
                <c:pt idx="43">
                  <c:v>43.720835056285402</c:v>
                </c:pt>
                <c:pt idx="44">
                  <c:v>44.755966400720503</c:v>
                </c:pt>
                <c:pt idx="45">
                  <c:v>45.650965789969703</c:v>
                </c:pt>
                <c:pt idx="46">
                  <c:v>46.396534234659022</c:v>
                </c:pt>
                <c:pt idx="47">
                  <c:v>46.984829040171185</c:v>
                </c:pt>
                <c:pt idx="48">
                  <c:v>47.409601108633652</c:v>
                </c:pt>
                <c:pt idx="49">
                  <c:v>47.666305432503975</c:v>
                </c:pt>
                <c:pt idx="50">
                  <c:v>47.75218204805028</c:v>
                </c:pt>
                <c:pt idx="51">
                  <c:v>47.666305432504963</c:v>
                </c:pt>
                <c:pt idx="52">
                  <c:v>47.409601108635613</c:v>
                </c:pt>
                <c:pt idx="53">
                  <c:v>46.984829040174098</c:v>
                </c:pt>
                <c:pt idx="54">
                  <c:v>46.396534234662859</c:v>
                </c:pt>
                <c:pt idx="55">
                  <c:v>45.650965789974421</c:v>
                </c:pt>
                <c:pt idx="56">
                  <c:v>44.755966400726052</c:v>
                </c:pt>
                <c:pt idx="57">
                  <c:v>43.720835056291726</c:v>
                </c:pt>
                <c:pt idx="58">
                  <c:v>42.556166290873442</c:v>
                </c:pt>
                <c:pt idx="59">
                  <c:v>41.273669869258072</c:v>
                </c:pt>
                <c:pt idx="60">
                  <c:v>39.885975194629459</c:v>
                </c:pt>
                <c:pt idx="61">
                  <c:v>38.406424996857801</c:v>
                </c:pt>
                <c:pt idx="62">
                  <c:v>36.848862995639585</c:v>
                </c:pt>
                <c:pt idx="63">
                  <c:v>35.227420232244889</c:v>
                </c:pt>
                <c:pt idx="64">
                  <c:v>33.556304630809294</c:v>
                </c:pt>
                <c:pt idx="65">
                  <c:v>31.849598093948295</c:v>
                </c:pt>
                <c:pt idx="66">
                  <c:v>30.121065070841819</c:v>
                </c:pt>
                <c:pt idx="67">
                  <c:v>28.383976075053642</c:v>
                </c:pt>
                <c:pt idx="68">
                  <c:v>26.650949093020586</c:v>
                </c:pt>
                <c:pt idx="69">
                  <c:v>24.933811232918224</c:v>
                </c:pt>
                <c:pt idx="70">
                  <c:v>23.243482338906471</c:v>
                </c:pt>
                <c:pt idx="71">
                  <c:v>21.589881659005677</c:v>
                </c:pt>
                <c:pt idx="72">
                  <c:v>19.981858026666245</c:v>
                </c:pt>
                <c:pt idx="73">
                  <c:v>18.427143415533777</c:v>
                </c:pt>
                <c:pt idx="74">
                  <c:v>16.932329170858143</c:v>
                </c:pt>
                <c:pt idx="75">
                  <c:v>15.502863723650638</c:v>
                </c:pt>
                <c:pt idx="76">
                  <c:v>14.143070166228519</c:v>
                </c:pt>
                <c:pt idx="77">
                  <c:v>12.856181718134662</c:v>
                </c:pt>
                <c:pt idx="78">
                  <c:v>11.644392844226379</c:v>
                </c:pt>
                <c:pt idx="79">
                  <c:v>10.508923603431574</c:v>
                </c:pt>
                <c:pt idx="80">
                  <c:v>9.4500947057177846</c:v>
                </c:pt>
                <c:pt idx="81">
                  <c:v>8.4674107319766581</c:v>
                </c:pt>
                <c:pt idx="82">
                  <c:v>7.5596490202778863</c:v>
                </c:pt>
                <c:pt idx="83">
                  <c:v>6.724951833951657</c:v>
                </c:pt>
                <c:pt idx="84">
                  <c:v>5.9609195925347231</c:v>
                </c:pt>
                <c:pt idx="85">
                  <c:v>5.2647031552361971</c:v>
                </c:pt>
                <c:pt idx="86">
                  <c:v>4.6330933873499331</c:v>
                </c:pt>
                <c:pt idx="87">
                  <c:v>4.062606502144356</c:v>
                </c:pt>
                <c:pt idx="88">
                  <c:v>3.5495639438508846</c:v>
                </c:pt>
                <c:pt idx="89">
                  <c:v>3.0901658519043851</c:v>
                </c:pt>
                <c:pt idx="90">
                  <c:v>2.6805574140816804</c:v>
                </c:pt>
                <c:pt idx="91">
                  <c:v>2.31688766940667</c:v>
                </c:pt>
                <c:pt idx="92">
                  <c:v>1.9953605547790287</c:v>
                </c:pt>
                <c:pt idx="93">
                  <c:v>1.7122781977860042</c:v>
                </c:pt>
                <c:pt idx="94">
                  <c:v>1.4640766390178626</c:v>
                </c:pt>
                <c:pt idx="95">
                  <c:v>1.2473543186971441</c:v>
                </c:pt>
                <c:pt idx="96">
                  <c:v>1.0588937840323953</c:v>
                </c:pt>
                <c:pt idx="97">
                  <c:v>0.89567716596548885</c:v>
                </c:pt>
                <c:pt idx="98">
                  <c:v>0.75489603834165708</c:v>
                </c:pt>
                <c:pt idx="99">
                  <c:v>0.63395631115150197</c:v>
                </c:pt>
                <c:pt idx="100">
                  <c:v>0.53047882506585686</c:v>
                </c:pt>
              </c:numCache>
            </c:numRef>
          </c:yVal>
          <c:smooth val="0"/>
          <c:extLst xmlns:c16r2="http://schemas.microsoft.com/office/drawing/2015/06/chart">
            <c:ext xmlns:c16="http://schemas.microsoft.com/office/drawing/2014/chart" uri="{C3380CC4-5D6E-409C-BE32-E72D297353CC}">
              <c16:uniqueId val="{00000001-180F-4D87-8910-51C244337C6E}"/>
            </c:ext>
          </c:extLst>
        </c:ser>
        <c:dLbls>
          <c:showLegendKey val="0"/>
          <c:showVal val="0"/>
          <c:showCatName val="0"/>
          <c:showSerName val="0"/>
          <c:showPercent val="0"/>
          <c:showBubbleSize val="0"/>
        </c:dLbls>
        <c:axId val="235768672"/>
        <c:axId val="235767496"/>
      </c:scatterChart>
      <c:valAx>
        <c:axId val="235768672"/>
        <c:scaling>
          <c:orientation val="minMax"/>
          <c:max val="145"/>
          <c:min val="135"/>
        </c:scaling>
        <c:delete val="0"/>
        <c:axPos val="b"/>
        <c:majorGridlines>
          <c:spPr>
            <a:ln w="9525" cap="flat" cmpd="sng" algn="ctr">
              <a:solidFill>
                <a:schemeClr val="tx1">
                  <a:lumMod val="15000"/>
                  <a:lumOff val="85000"/>
                </a:schemeClr>
              </a:solidFill>
              <a:round/>
            </a:ln>
            <a:effectLst/>
          </c:spPr>
        </c:majorGridlines>
        <c:title>
          <c:tx>
            <c:rich>
              <a:bodyPr/>
              <a:lstStyle/>
              <a:p>
                <a:pPr>
                  <a:defRPr sz="1200" b="1"/>
                </a:pPr>
                <a:r>
                  <a:rPr lang="en-US" sz="1200" b="1"/>
                  <a:t>mmol/L</a:t>
                </a:r>
              </a:p>
            </c:rich>
          </c:tx>
          <c:overlay val="0"/>
        </c:title>
        <c:numFmt formatCode="General" sourceLinked="1"/>
        <c:majorTickMark val="none"/>
        <c:minorTickMark val="none"/>
        <c:tickLblPos val="nextTo"/>
        <c:spPr>
          <a:noFill/>
          <a:ln w="6350" cap="flat" cmpd="sng" algn="ctr">
            <a:solidFill>
              <a:schemeClr val="tx1"/>
            </a:solidFill>
            <a:round/>
          </a:ln>
          <a:effectLst/>
        </c:spPr>
        <c:txPr>
          <a:bodyPr rot="0" vert="horz"/>
          <a:lstStyle/>
          <a:p>
            <a:pPr>
              <a:defRPr sz="900" b="0" i="0" u="none" strike="noStrike" baseline="0">
                <a:solidFill>
                  <a:srgbClr val="333333"/>
                </a:solidFill>
                <a:latin typeface="Calibri"/>
                <a:ea typeface="Calibri"/>
                <a:cs typeface="Calibri"/>
              </a:defRPr>
            </a:pPr>
            <a:endParaRPr lang="en-US"/>
          </a:p>
        </c:txPr>
        <c:crossAx val="235767496"/>
        <c:crosses val="autoZero"/>
        <c:crossBetween val="midCat"/>
        <c:majorUnit val="1"/>
      </c:valAx>
      <c:valAx>
        <c:axId val="2357674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vert="horz"/>
              <a:lstStyle/>
              <a:p>
                <a:pPr>
                  <a:defRPr sz="1200" b="1"/>
                </a:pPr>
                <a:r>
                  <a:rPr lang="en-US" sz="1200" b="1"/>
                  <a:t>f</a:t>
                </a:r>
              </a:p>
            </c:rich>
          </c:tx>
          <c:overlay val="0"/>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en-US"/>
          </a:p>
        </c:txPr>
        <c:crossAx val="235768672"/>
        <c:crosses val="autoZero"/>
        <c:crossBetween val="midCat"/>
      </c:valAx>
      <c:spPr>
        <a:noFill/>
        <a:ln w="25400">
          <a:noFill/>
        </a:ln>
      </c:spPr>
    </c:plotArea>
    <c:plotVisOnly val="1"/>
    <c:dispBlanksAs val="gap"/>
    <c:showDLblsOverMax val="0"/>
  </c:chart>
  <c:spPr>
    <a:solidFill>
      <a:schemeClr val="bg1"/>
    </a:solidFill>
    <a:ln w="9525" cap="flat" cmpd="sng" algn="ctr">
      <a:noFill/>
      <a:round/>
    </a:ln>
    <a:effectLst/>
  </c:spPr>
  <c:txPr>
    <a:bodyPr/>
    <a:lstStyle/>
    <a:p>
      <a:pPr>
        <a:defRPr sz="1000" b="0" i="0" u="none" strike="noStrike" baseline="0">
          <a:solidFill>
            <a:srgbClr val="000000"/>
          </a:solidFill>
          <a:latin typeface="Calibri"/>
          <a:ea typeface="Calibri"/>
          <a:cs typeface="Calibri"/>
        </a:defRPr>
      </a:pPr>
      <a:endParaRPr lang="en-US"/>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scatterChart>
        <c:scatterStyle val="lineMarker"/>
        <c:varyColors val="0"/>
        <c:ser>
          <c:idx val="1"/>
          <c:order val="0"/>
          <c:spPr>
            <a:ln w="19050" cap="rnd">
              <a:solidFill>
                <a:schemeClr val="tx1"/>
              </a:solidFill>
              <a:round/>
            </a:ln>
            <a:effectLst/>
          </c:spPr>
          <c:marker>
            <c:symbol val="circle"/>
            <c:size val="5"/>
            <c:spPr>
              <a:solidFill>
                <a:schemeClr val="tx1"/>
              </a:solidFill>
              <a:ln w="9525">
                <a:solidFill>
                  <a:schemeClr val="bg1"/>
                </a:solidFill>
              </a:ln>
              <a:effectLst/>
            </c:spPr>
          </c:marker>
          <c:xVal>
            <c:numRef>
              <c:f>'K Figures'!$E$25:$E$40</c:f>
              <c:numCache>
                <c:formatCode>General</c:formatCode>
                <c:ptCount val="16"/>
                <c:pt idx="0">
                  <c:v>3.5</c:v>
                </c:pt>
                <c:pt idx="1">
                  <c:v>3.6</c:v>
                </c:pt>
                <c:pt idx="2">
                  <c:v>3.7</c:v>
                </c:pt>
                <c:pt idx="3">
                  <c:v>3.8</c:v>
                </c:pt>
                <c:pt idx="4">
                  <c:v>3.9</c:v>
                </c:pt>
                <c:pt idx="5">
                  <c:v>4</c:v>
                </c:pt>
                <c:pt idx="6">
                  <c:v>4.0999999999999996</c:v>
                </c:pt>
                <c:pt idx="7">
                  <c:v>4.2</c:v>
                </c:pt>
                <c:pt idx="8">
                  <c:v>4.3</c:v>
                </c:pt>
                <c:pt idx="9">
                  <c:v>4.4000000000000004</c:v>
                </c:pt>
                <c:pt idx="10">
                  <c:v>4.5</c:v>
                </c:pt>
                <c:pt idx="11">
                  <c:v>4.5999999999999996</c:v>
                </c:pt>
                <c:pt idx="12">
                  <c:v>4.7</c:v>
                </c:pt>
                <c:pt idx="13">
                  <c:v>4.8</c:v>
                </c:pt>
                <c:pt idx="14">
                  <c:v>4.9000000000000004</c:v>
                </c:pt>
                <c:pt idx="15">
                  <c:v>5</c:v>
                </c:pt>
              </c:numCache>
            </c:numRef>
          </c:xVal>
          <c:yVal>
            <c:numRef>
              <c:f>'K Figures'!$F$25:$F$40</c:f>
              <c:numCache>
                <c:formatCode>General</c:formatCode>
                <c:ptCount val="16"/>
                <c:pt idx="0">
                  <c:v>12</c:v>
                </c:pt>
                <c:pt idx="1">
                  <c:v>13</c:v>
                </c:pt>
                <c:pt idx="2">
                  <c:v>24</c:v>
                </c:pt>
                <c:pt idx="3">
                  <c:v>32</c:v>
                </c:pt>
                <c:pt idx="4">
                  <c:v>22</c:v>
                </c:pt>
                <c:pt idx="5">
                  <c:v>25</c:v>
                </c:pt>
                <c:pt idx="6">
                  <c:v>28</c:v>
                </c:pt>
                <c:pt idx="7">
                  <c:v>18</c:v>
                </c:pt>
                <c:pt idx="8">
                  <c:v>16</c:v>
                </c:pt>
                <c:pt idx="9">
                  <c:v>12</c:v>
                </c:pt>
                <c:pt idx="10">
                  <c:v>9</c:v>
                </c:pt>
                <c:pt idx="11">
                  <c:v>7</c:v>
                </c:pt>
                <c:pt idx="12">
                  <c:v>8</c:v>
                </c:pt>
                <c:pt idx="13">
                  <c:v>7</c:v>
                </c:pt>
                <c:pt idx="14">
                  <c:v>3</c:v>
                </c:pt>
                <c:pt idx="15">
                  <c:v>1</c:v>
                </c:pt>
              </c:numCache>
            </c:numRef>
          </c:yVal>
          <c:smooth val="0"/>
          <c:extLst xmlns:c16r2="http://schemas.microsoft.com/office/drawing/2015/06/chart">
            <c:ext xmlns:c16="http://schemas.microsoft.com/office/drawing/2014/chart" uri="{C3380CC4-5D6E-409C-BE32-E72D297353CC}">
              <c16:uniqueId val="{00000000-6E21-48A1-8AED-DA13E73994BA}"/>
            </c:ext>
          </c:extLst>
        </c:ser>
        <c:ser>
          <c:idx val="0"/>
          <c:order val="1"/>
          <c:spPr>
            <a:ln w="19050">
              <a:solidFill>
                <a:schemeClr val="accent1"/>
              </a:solidFill>
            </a:ln>
          </c:spPr>
          <c:marker>
            <c:symbol val="circle"/>
            <c:size val="2"/>
            <c:spPr>
              <a:solidFill>
                <a:srgbClr val="0070C0"/>
              </a:solidFill>
              <a:ln w="9525">
                <a:solidFill>
                  <a:srgbClr val="0070C0"/>
                </a:solidFill>
              </a:ln>
              <a:effectLst/>
            </c:spPr>
          </c:marker>
          <c:xVal>
            <c:numRef>
              <c:f>'K Figures'!$R$1:$R$101</c:f>
              <c:numCache>
                <c:formatCode>General</c:formatCode>
                <c:ptCount val="101"/>
                <c:pt idx="0" formatCode="0.000">
                  <c:v>3</c:v>
                </c:pt>
                <c:pt idx="1">
                  <c:v>3.0209999999999999</c:v>
                </c:pt>
                <c:pt idx="2">
                  <c:v>3.0419999999999998</c:v>
                </c:pt>
                <c:pt idx="3">
                  <c:v>3.0629999999999997</c:v>
                </c:pt>
                <c:pt idx="4">
                  <c:v>3.0839999999999996</c:v>
                </c:pt>
                <c:pt idx="5">
                  <c:v>3.1049999999999995</c:v>
                </c:pt>
                <c:pt idx="6">
                  <c:v>3.1259999999999994</c:v>
                </c:pt>
                <c:pt idx="7">
                  <c:v>3.1469999999999994</c:v>
                </c:pt>
                <c:pt idx="8">
                  <c:v>3.1679999999999993</c:v>
                </c:pt>
                <c:pt idx="9">
                  <c:v>3.1889999999999992</c:v>
                </c:pt>
                <c:pt idx="10">
                  <c:v>3.2099999999999991</c:v>
                </c:pt>
                <c:pt idx="11">
                  <c:v>3.230999999999999</c:v>
                </c:pt>
                <c:pt idx="12">
                  <c:v>3.2519999999999989</c:v>
                </c:pt>
                <c:pt idx="13">
                  <c:v>3.2729999999999988</c:v>
                </c:pt>
                <c:pt idx="14">
                  <c:v>3.2939999999999987</c:v>
                </c:pt>
                <c:pt idx="15">
                  <c:v>3.3149999999999986</c:v>
                </c:pt>
                <c:pt idx="16">
                  <c:v>3.3359999999999985</c:v>
                </c:pt>
                <c:pt idx="17">
                  <c:v>3.3569999999999984</c:v>
                </c:pt>
                <c:pt idx="18">
                  <c:v>3.3779999999999983</c:v>
                </c:pt>
                <c:pt idx="19">
                  <c:v>3.3989999999999982</c:v>
                </c:pt>
                <c:pt idx="20">
                  <c:v>3.4199999999999982</c:v>
                </c:pt>
                <c:pt idx="21">
                  <c:v>3.4409999999999981</c:v>
                </c:pt>
                <c:pt idx="22">
                  <c:v>3.461999999999998</c:v>
                </c:pt>
                <c:pt idx="23">
                  <c:v>3.4829999999999979</c:v>
                </c:pt>
                <c:pt idx="24">
                  <c:v>3.5039999999999978</c:v>
                </c:pt>
                <c:pt idx="25">
                  <c:v>3.5249999999999977</c:v>
                </c:pt>
                <c:pt idx="26">
                  <c:v>3.5459999999999976</c:v>
                </c:pt>
                <c:pt idx="27">
                  <c:v>3.5669999999999975</c:v>
                </c:pt>
                <c:pt idx="28">
                  <c:v>3.5879999999999974</c:v>
                </c:pt>
                <c:pt idx="29">
                  <c:v>3.6089999999999973</c:v>
                </c:pt>
                <c:pt idx="30">
                  <c:v>3.6299999999999972</c:v>
                </c:pt>
                <c:pt idx="31">
                  <c:v>3.6509999999999971</c:v>
                </c:pt>
                <c:pt idx="32">
                  <c:v>3.671999999999997</c:v>
                </c:pt>
                <c:pt idx="33">
                  <c:v>3.692999999999997</c:v>
                </c:pt>
                <c:pt idx="34">
                  <c:v>3.7139999999999969</c:v>
                </c:pt>
                <c:pt idx="35">
                  <c:v>3.7349999999999968</c:v>
                </c:pt>
                <c:pt idx="36">
                  <c:v>3.7559999999999967</c:v>
                </c:pt>
                <c:pt idx="37">
                  <c:v>3.7769999999999966</c:v>
                </c:pt>
                <c:pt idx="38">
                  <c:v>3.7979999999999965</c:v>
                </c:pt>
                <c:pt idx="39">
                  <c:v>3.8189999999999964</c:v>
                </c:pt>
                <c:pt idx="40">
                  <c:v>3.8399999999999963</c:v>
                </c:pt>
                <c:pt idx="41">
                  <c:v>3.8609999999999962</c:v>
                </c:pt>
                <c:pt idx="42">
                  <c:v>3.8819999999999961</c:v>
                </c:pt>
                <c:pt idx="43">
                  <c:v>3.902999999999996</c:v>
                </c:pt>
                <c:pt idx="44">
                  <c:v>3.9239999999999959</c:v>
                </c:pt>
                <c:pt idx="45">
                  <c:v>3.9449999999999958</c:v>
                </c:pt>
                <c:pt idx="46">
                  <c:v>3.9659999999999958</c:v>
                </c:pt>
                <c:pt idx="47">
                  <c:v>3.9869999999999957</c:v>
                </c:pt>
                <c:pt idx="48">
                  <c:v>4.0079999999999956</c:v>
                </c:pt>
                <c:pt idx="49">
                  <c:v>4.0289999999999955</c:v>
                </c:pt>
                <c:pt idx="50">
                  <c:v>4.0499999999999954</c:v>
                </c:pt>
                <c:pt idx="51">
                  <c:v>4.0709999999999953</c:v>
                </c:pt>
                <c:pt idx="52">
                  <c:v>4.0919999999999952</c:v>
                </c:pt>
                <c:pt idx="53">
                  <c:v>4.1129999999999951</c:v>
                </c:pt>
                <c:pt idx="54">
                  <c:v>4.133999999999995</c:v>
                </c:pt>
                <c:pt idx="55">
                  <c:v>4.1549999999999949</c:v>
                </c:pt>
                <c:pt idx="56">
                  <c:v>4.1759999999999948</c:v>
                </c:pt>
                <c:pt idx="57">
                  <c:v>4.1969999999999947</c:v>
                </c:pt>
                <c:pt idx="58">
                  <c:v>4.2179999999999946</c:v>
                </c:pt>
                <c:pt idx="59">
                  <c:v>4.2389999999999946</c:v>
                </c:pt>
                <c:pt idx="60">
                  <c:v>4.2599999999999945</c:v>
                </c:pt>
                <c:pt idx="61">
                  <c:v>4.2809999999999944</c:v>
                </c:pt>
                <c:pt idx="62">
                  <c:v>4.3019999999999943</c:v>
                </c:pt>
                <c:pt idx="63">
                  <c:v>4.3229999999999942</c:v>
                </c:pt>
                <c:pt idx="64">
                  <c:v>4.3439999999999941</c:v>
                </c:pt>
                <c:pt idx="65">
                  <c:v>4.364999999999994</c:v>
                </c:pt>
                <c:pt idx="66">
                  <c:v>4.3859999999999939</c:v>
                </c:pt>
                <c:pt idx="67">
                  <c:v>4.4069999999999938</c:v>
                </c:pt>
                <c:pt idx="68">
                  <c:v>4.4279999999999937</c:v>
                </c:pt>
                <c:pt idx="69">
                  <c:v>4.4489999999999936</c:v>
                </c:pt>
                <c:pt idx="70">
                  <c:v>4.4699999999999935</c:v>
                </c:pt>
                <c:pt idx="71">
                  <c:v>4.4909999999999934</c:v>
                </c:pt>
                <c:pt idx="72">
                  <c:v>4.5119999999999933</c:v>
                </c:pt>
                <c:pt idx="73">
                  <c:v>4.5329999999999933</c:v>
                </c:pt>
                <c:pt idx="74">
                  <c:v>4.5539999999999932</c:v>
                </c:pt>
                <c:pt idx="75">
                  <c:v>4.5749999999999931</c:v>
                </c:pt>
                <c:pt idx="76">
                  <c:v>4.595999999999993</c:v>
                </c:pt>
                <c:pt idx="77">
                  <c:v>4.6169999999999929</c:v>
                </c:pt>
                <c:pt idx="78">
                  <c:v>4.6379999999999928</c:v>
                </c:pt>
                <c:pt idx="79">
                  <c:v>4.6589999999999927</c:v>
                </c:pt>
                <c:pt idx="80">
                  <c:v>4.6799999999999926</c:v>
                </c:pt>
                <c:pt idx="81">
                  <c:v>4.7009999999999925</c:v>
                </c:pt>
                <c:pt idx="82">
                  <c:v>4.7219999999999924</c:v>
                </c:pt>
                <c:pt idx="83">
                  <c:v>4.7429999999999923</c:v>
                </c:pt>
                <c:pt idx="84">
                  <c:v>4.7639999999999922</c:v>
                </c:pt>
                <c:pt idx="85">
                  <c:v>4.7849999999999921</c:v>
                </c:pt>
                <c:pt idx="86">
                  <c:v>4.8059999999999921</c:v>
                </c:pt>
                <c:pt idx="87">
                  <c:v>4.826999999999992</c:v>
                </c:pt>
                <c:pt idx="88">
                  <c:v>4.8479999999999919</c:v>
                </c:pt>
                <c:pt idx="89">
                  <c:v>4.8689999999999918</c:v>
                </c:pt>
                <c:pt idx="90">
                  <c:v>4.8899999999999917</c:v>
                </c:pt>
                <c:pt idx="91">
                  <c:v>4.9109999999999916</c:v>
                </c:pt>
                <c:pt idx="92">
                  <c:v>4.9319999999999915</c:v>
                </c:pt>
                <c:pt idx="93">
                  <c:v>4.9529999999999914</c:v>
                </c:pt>
                <c:pt idx="94">
                  <c:v>4.9739999999999913</c:v>
                </c:pt>
                <c:pt idx="95">
                  <c:v>4.9949999999999912</c:v>
                </c:pt>
                <c:pt idx="96">
                  <c:v>5.0159999999999911</c:v>
                </c:pt>
                <c:pt idx="97">
                  <c:v>5.036999999999991</c:v>
                </c:pt>
                <c:pt idx="98">
                  <c:v>5.0579999999999909</c:v>
                </c:pt>
                <c:pt idx="99">
                  <c:v>5.0789999999999909</c:v>
                </c:pt>
                <c:pt idx="100">
                  <c:v>5.0999999999999908</c:v>
                </c:pt>
              </c:numCache>
            </c:numRef>
          </c:xVal>
          <c:yVal>
            <c:numRef>
              <c:f>'K Figures'!$S$1:$S$101</c:f>
              <c:numCache>
                <c:formatCode>General</c:formatCode>
                <c:ptCount val="101"/>
                <c:pt idx="0">
                  <c:v>0.3000994496083742</c:v>
                </c:pt>
                <c:pt idx="1">
                  <c:v>0.35863814173677477</c:v>
                </c:pt>
                <c:pt idx="2">
                  <c:v>0.42705547311857811</c:v>
                </c:pt>
                <c:pt idx="3">
                  <c:v>0.50669736817428312</c:v>
                </c:pt>
                <c:pt idx="4">
                  <c:v>0.59903134068063379</c:v>
                </c:pt>
                <c:pt idx="5">
                  <c:v>0.70564615743375669</c:v>
                </c:pt>
                <c:pt idx="6">
                  <c:v>0.82824907007224813</c:v>
                </c:pt>
                <c:pt idx="7">
                  <c:v>0.96866023760384701</c:v>
                </c:pt>
                <c:pt idx="8">
                  <c:v>1.1288039709883697</c:v>
                </c:pt>
                <c:pt idx="9">
                  <c:v>1.3106964529776097</c:v>
                </c:pt>
                <c:pt idx="10">
                  <c:v>1.5164296228222112</c:v>
                </c:pt>
                <c:pt idx="11">
                  <c:v>1.7481509676474984</c:v>
                </c:pt>
                <c:pt idx="12">
                  <c:v>2.0080390310913807</c:v>
                </c:pt>
                <c:pt idx="13">
                  <c:v>2.2982745354972596</c:v>
                </c:pt>
                <c:pt idx="14">
                  <c:v>2.6210071162705479</c:v>
                </c:pt>
                <c:pt idx="15">
                  <c:v>2.9783177849603337</c:v>
                </c:pt>
                <c:pt idx="16">
                  <c:v>3.3721773694890498</c:v>
                </c:pt>
                <c:pt idx="17">
                  <c:v>3.8044013232047473</c:v>
                </c:pt>
                <c:pt idx="18">
                  <c:v>4.2766014457548431</c:v>
                </c:pt>
                <c:pt idx="19">
                  <c:v>4.7901352140871207</c:v>
                </c:pt>
                <c:pt idx="20">
                  <c:v>5.3460535763747865</c:v>
                </c:pt>
                <c:pt idx="21">
                  <c:v>5.945048209938415</c:v>
                </c:pt>
                <c:pt idx="22">
                  <c:v>6.5873993804450253</c:v>
                </c:pt>
                <c:pt idx="23">
                  <c:v>7.272925657684409</c:v>
                </c:pt>
                <c:pt idx="24">
                  <c:v>8.0009368368916434</c:v>
                </c:pt>
                <c:pt idx="25">
                  <c:v>8.7701914779474439</c:v>
                </c:pt>
                <c:pt idx="26">
                  <c:v>9.5788605023675668</c:v>
                </c:pt>
                <c:pt idx="27">
                  <c:v>10.424498275069672</c:v>
                </c:pt>
                <c:pt idx="28">
                  <c:v>11.304022540795946</c:v>
                </c:pt>
                <c:pt idx="29">
                  <c:v>12.213704481376471</c:v>
                </c:pt>
                <c:pt idx="30">
                  <c:v>13.149170008863157</c:v>
                </c:pt>
                <c:pt idx="31">
                  <c:v>14.105413211761217</c:v>
                </c:pt>
                <c:pt idx="32">
                  <c:v>15.076822629761978</c:v>
                </c:pt>
                <c:pt idx="33">
                  <c:v>16.057220751026424</c:v>
                </c:pt>
                <c:pt idx="34">
                  <c:v>17.039916811500934</c:v>
                </c:pt>
                <c:pt idx="35">
                  <c:v>18.017772636001258</c:v>
                </c:pt>
                <c:pt idx="36">
                  <c:v>18.983280905425595</c:v>
                </c:pt>
                <c:pt idx="37">
                  <c:v>19.928654874237875</c:v>
                </c:pt>
                <c:pt idx="38">
                  <c:v>20.845928208958469</c:v>
                </c:pt>
                <c:pt idx="39">
                  <c:v>21.727063283933543</c:v>
                </c:pt>
                <c:pt idx="40">
                  <c:v>22.564065967244588</c:v>
                </c:pt>
                <c:pt idx="41">
                  <c:v>23.349104668891872</c:v>
                </c:pt>
                <c:pt idx="42">
                  <c:v>24.074631215977398</c:v>
                </c:pt>
                <c:pt idx="43">
                  <c:v>24.733500974700025</c:v>
                </c:pt>
                <c:pt idx="44">
                  <c:v>25.319089563837451</c:v>
                </c:pt>
                <c:pt idx="45">
                  <c:v>25.825403504041113</c:v>
                </c:pt>
                <c:pt idx="46">
                  <c:v>26.247182224179451</c:v>
                </c:pt>
                <c:pt idx="47">
                  <c:v>26.579988999868991</c:v>
                </c:pt>
                <c:pt idx="48">
                  <c:v>26.820288627170388</c:v>
                </c:pt>
                <c:pt idx="49">
                  <c:v>26.965509930388222</c:v>
                </c:pt>
                <c:pt idx="50">
                  <c:v>27.014091558611302</c:v>
                </c:pt>
                <c:pt idx="51">
                  <c:v>26.965509930388265</c:v>
                </c:pt>
                <c:pt idx="52">
                  <c:v>26.82028862717047</c:v>
                </c:pt>
                <c:pt idx="53">
                  <c:v>26.579988999869112</c:v>
                </c:pt>
                <c:pt idx="54">
                  <c:v>26.247182224179614</c:v>
                </c:pt>
                <c:pt idx="55">
                  <c:v>25.825403504041315</c:v>
                </c:pt>
                <c:pt idx="56">
                  <c:v>25.319089563837682</c:v>
                </c:pt>
                <c:pt idx="57">
                  <c:v>24.733500974700288</c:v>
                </c:pt>
                <c:pt idx="58">
                  <c:v>24.074631215977686</c:v>
                </c:pt>
                <c:pt idx="59">
                  <c:v>23.349104668892195</c:v>
                </c:pt>
                <c:pt idx="60">
                  <c:v>22.564065967244925</c:v>
                </c:pt>
                <c:pt idx="61">
                  <c:v>21.727063283933905</c:v>
                </c:pt>
                <c:pt idx="62">
                  <c:v>20.845928208958853</c:v>
                </c:pt>
                <c:pt idx="63">
                  <c:v>19.928654874238269</c:v>
                </c:pt>
                <c:pt idx="64">
                  <c:v>18.983280905425996</c:v>
                </c:pt>
                <c:pt idx="65">
                  <c:v>18.01777263600167</c:v>
                </c:pt>
                <c:pt idx="66">
                  <c:v>17.03991681150135</c:v>
                </c:pt>
                <c:pt idx="67">
                  <c:v>16.05722075102684</c:v>
                </c:pt>
                <c:pt idx="68">
                  <c:v>15.076822629762397</c:v>
                </c:pt>
                <c:pt idx="69">
                  <c:v>14.105413211761622</c:v>
                </c:pt>
                <c:pt idx="70">
                  <c:v>13.149170008863559</c:v>
                </c:pt>
                <c:pt idx="71">
                  <c:v>12.213704481376862</c:v>
                </c:pt>
                <c:pt idx="72">
                  <c:v>11.304022540796325</c:v>
                </c:pt>
                <c:pt idx="73">
                  <c:v>10.424498275070039</c:v>
                </c:pt>
                <c:pt idx="74">
                  <c:v>9.5788605023679132</c:v>
                </c:pt>
                <c:pt idx="75">
                  <c:v>8.7701914779477761</c:v>
                </c:pt>
                <c:pt idx="76">
                  <c:v>8.0009368368919578</c:v>
                </c:pt>
                <c:pt idx="77">
                  <c:v>7.2729256576847083</c:v>
                </c:pt>
                <c:pt idx="78">
                  <c:v>6.5873993804453068</c:v>
                </c:pt>
                <c:pt idx="79">
                  <c:v>5.9450482099386761</c:v>
                </c:pt>
                <c:pt idx="80">
                  <c:v>5.3460535763750299</c:v>
                </c:pt>
                <c:pt idx="81">
                  <c:v>4.7901352140873463</c:v>
                </c:pt>
                <c:pt idx="82">
                  <c:v>4.2766014457550519</c:v>
                </c:pt>
                <c:pt idx="83">
                  <c:v>3.8044013232049401</c:v>
                </c:pt>
                <c:pt idx="84">
                  <c:v>3.3721773694892274</c:v>
                </c:pt>
                <c:pt idx="85">
                  <c:v>2.9783177849604923</c:v>
                </c:pt>
                <c:pt idx="86">
                  <c:v>2.6210071162706914</c:v>
                </c:pt>
                <c:pt idx="87">
                  <c:v>2.2982745354973884</c:v>
                </c:pt>
                <c:pt idx="88">
                  <c:v>2.0080390310914971</c:v>
                </c:pt>
                <c:pt idx="89">
                  <c:v>1.7481509676476019</c:v>
                </c:pt>
                <c:pt idx="90">
                  <c:v>1.5164296228223035</c:v>
                </c:pt>
                <c:pt idx="91">
                  <c:v>1.3106964529776928</c:v>
                </c:pt>
                <c:pt idx="92">
                  <c:v>1.1288039709884419</c:v>
                </c:pt>
                <c:pt idx="93">
                  <c:v>0.96866023760391073</c:v>
                </c:pt>
                <c:pt idx="94">
                  <c:v>0.82824907007230442</c:v>
                </c:pt>
                <c:pt idx="95">
                  <c:v>0.70564615743380465</c:v>
                </c:pt>
                <c:pt idx="96">
                  <c:v>0.59903134068067576</c:v>
                </c:pt>
                <c:pt idx="97">
                  <c:v>0.50669736817431943</c:v>
                </c:pt>
                <c:pt idx="98">
                  <c:v>0.42705547311860925</c:v>
                </c:pt>
                <c:pt idx="99">
                  <c:v>0.35863814173680153</c:v>
                </c:pt>
                <c:pt idx="100">
                  <c:v>0.30009944960839685</c:v>
                </c:pt>
              </c:numCache>
            </c:numRef>
          </c:yVal>
          <c:smooth val="0"/>
          <c:extLst xmlns:c16r2="http://schemas.microsoft.com/office/drawing/2015/06/chart">
            <c:ext xmlns:c16="http://schemas.microsoft.com/office/drawing/2014/chart" uri="{C3380CC4-5D6E-409C-BE32-E72D297353CC}">
              <c16:uniqueId val="{00000001-6E21-48A1-8AED-DA13E73994BA}"/>
            </c:ext>
          </c:extLst>
        </c:ser>
        <c:dLbls>
          <c:showLegendKey val="0"/>
          <c:showVal val="0"/>
          <c:showCatName val="0"/>
          <c:showSerName val="0"/>
          <c:showPercent val="0"/>
          <c:showBubbleSize val="0"/>
        </c:dLbls>
        <c:axId val="235767104"/>
        <c:axId val="235768280"/>
      </c:scatterChart>
      <c:valAx>
        <c:axId val="235767104"/>
        <c:scaling>
          <c:orientation val="minMax"/>
          <c:max val="5"/>
          <c:min val="3.5"/>
        </c:scaling>
        <c:delete val="0"/>
        <c:axPos val="b"/>
        <c:majorGridlines>
          <c:spPr>
            <a:ln w="9525" cap="flat" cmpd="sng" algn="ctr">
              <a:solidFill>
                <a:schemeClr val="tx1">
                  <a:lumMod val="15000"/>
                  <a:lumOff val="85000"/>
                </a:schemeClr>
              </a:solidFill>
              <a:round/>
            </a:ln>
            <a:effectLst/>
          </c:spPr>
        </c:majorGridlines>
        <c:title>
          <c:tx>
            <c:rich>
              <a:bodyPr/>
              <a:lstStyle/>
              <a:p>
                <a:pPr>
                  <a:defRPr sz="1200" b="1"/>
                </a:pPr>
                <a:r>
                  <a:rPr lang="en-US" sz="1200" b="1"/>
                  <a:t>mmol/L</a:t>
                </a:r>
              </a:p>
            </c:rich>
          </c:tx>
          <c:overlay val="0"/>
        </c:title>
        <c:numFmt formatCode="0.0" sourceLinked="0"/>
        <c:majorTickMark val="none"/>
        <c:minorTickMark val="none"/>
        <c:tickLblPos val="nextTo"/>
        <c:spPr>
          <a:noFill/>
          <a:ln w="9525" cap="flat" cmpd="sng" algn="ctr">
            <a:solidFill>
              <a:schemeClr val="tx1"/>
            </a:solidFill>
            <a:round/>
          </a:ln>
          <a:effectLst/>
        </c:spPr>
        <c:txPr>
          <a:bodyPr rot="0" vert="horz"/>
          <a:lstStyle/>
          <a:p>
            <a:pPr>
              <a:defRPr sz="900" b="0" i="0" u="none" strike="noStrike" baseline="0">
                <a:solidFill>
                  <a:srgbClr val="333333"/>
                </a:solidFill>
                <a:latin typeface="Calibri"/>
                <a:ea typeface="Calibri"/>
                <a:cs typeface="Calibri"/>
              </a:defRPr>
            </a:pPr>
            <a:endParaRPr lang="en-US"/>
          </a:p>
        </c:txPr>
        <c:crossAx val="235768280"/>
        <c:crosses val="autoZero"/>
        <c:crossBetween val="midCat"/>
        <c:majorUnit val="0.1"/>
      </c:valAx>
      <c:valAx>
        <c:axId val="235768280"/>
        <c:scaling>
          <c:orientation val="minMax"/>
          <c:max val="40"/>
        </c:scaling>
        <c:delete val="0"/>
        <c:axPos val="l"/>
        <c:majorGridlines>
          <c:spPr>
            <a:ln w="9525" cap="flat" cmpd="sng" algn="ctr">
              <a:solidFill>
                <a:schemeClr val="tx1">
                  <a:lumMod val="15000"/>
                  <a:lumOff val="85000"/>
                </a:schemeClr>
              </a:solidFill>
              <a:round/>
            </a:ln>
            <a:effectLst/>
          </c:spPr>
        </c:majorGridlines>
        <c:title>
          <c:tx>
            <c:rich>
              <a:bodyPr rot="0" vert="horz"/>
              <a:lstStyle/>
              <a:p>
                <a:pPr>
                  <a:defRPr sz="1200" b="1"/>
                </a:pPr>
                <a:r>
                  <a:rPr lang="en-US" sz="1200" b="1"/>
                  <a:t>f</a:t>
                </a:r>
              </a:p>
            </c:rich>
          </c:tx>
          <c:overlay val="0"/>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en-US"/>
          </a:p>
        </c:txPr>
        <c:crossAx val="235767104"/>
        <c:crosses val="autoZero"/>
        <c:crossBetween val="midCat"/>
        <c:majorUnit val="10"/>
      </c:valAx>
      <c:spPr>
        <a:noFill/>
        <a:ln w="25400">
          <a:noFill/>
        </a:ln>
      </c:spPr>
    </c:plotArea>
    <c:plotVisOnly val="1"/>
    <c:dispBlanksAs val="gap"/>
    <c:showDLblsOverMax val="0"/>
  </c:chart>
  <c:spPr>
    <a:solidFill>
      <a:schemeClr val="bg1"/>
    </a:solidFill>
    <a:ln w="9525" cap="flat" cmpd="sng" algn="ctr">
      <a:noFill/>
      <a:round/>
    </a:ln>
    <a:effectLst/>
  </c:spPr>
  <c:txPr>
    <a:bodyPr/>
    <a:lstStyle/>
    <a:p>
      <a:pPr>
        <a:defRPr sz="1000" b="0" i="0" u="none" strike="noStrike" baseline="0">
          <a:solidFill>
            <a:srgbClr val="000000"/>
          </a:solidFill>
          <a:latin typeface="Calibri"/>
          <a:ea typeface="Calibri"/>
          <a:cs typeface="Calibri"/>
        </a:defRPr>
      </a:pPr>
      <a:endParaRPr lang="en-US"/>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0.89776</cdr:x>
      <cdr:y>0.05571</cdr:y>
    </cdr:from>
    <cdr:to>
      <cdr:x>0.95437</cdr:x>
      <cdr:y>0.16682</cdr:y>
    </cdr:to>
    <cdr:sp macro="" textlink="">
      <cdr:nvSpPr>
        <cdr:cNvPr id="2" name="TextBox 1"/>
        <cdr:cNvSpPr txBox="1"/>
      </cdr:nvSpPr>
      <cdr:spPr>
        <a:xfrm xmlns:a="http://schemas.openxmlformats.org/drawingml/2006/main">
          <a:off x="9440537" y="242413"/>
          <a:ext cx="595236" cy="48347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b="1" dirty="0"/>
            <a:t>Na</a:t>
          </a:r>
        </a:p>
      </cdr:txBody>
    </cdr:sp>
  </cdr:relSizeAnchor>
</c:userShapes>
</file>

<file path=ppt/drawings/drawing2.xml><?xml version="1.0" encoding="utf-8"?>
<c:userShapes xmlns:c="http://schemas.openxmlformats.org/drawingml/2006/chart">
  <cdr:relSizeAnchor xmlns:cdr="http://schemas.openxmlformats.org/drawingml/2006/chartDrawing">
    <cdr:from>
      <cdr:x>0.91546</cdr:x>
      <cdr:y>0.06494</cdr:y>
    </cdr:from>
    <cdr:to>
      <cdr:x>0.94723</cdr:x>
      <cdr:y>0.18199</cdr:y>
    </cdr:to>
    <cdr:sp macro="" textlink="">
      <cdr:nvSpPr>
        <cdr:cNvPr id="3" name="TextBox 2">
          <a:extLst xmlns:a="http://schemas.openxmlformats.org/drawingml/2006/main">
            <a:ext uri="{FF2B5EF4-FFF2-40B4-BE49-F238E27FC236}"/>
          </a:extLst>
        </cdr:cNvPr>
        <cdr:cNvSpPr txBox="1"/>
      </cdr:nvSpPr>
      <cdr:spPr>
        <a:xfrm xmlns:a="http://schemas.openxmlformats.org/drawingml/2006/main">
          <a:off x="7219950" y="211931"/>
          <a:ext cx="250561" cy="38199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b="1" dirty="0"/>
            <a:t>K</a:t>
          </a:r>
          <a:endParaRPr lang="en-US" sz="1800" b="1" baseline="30000" dirty="0"/>
        </a:p>
      </cdr:txBody>
    </cdr:sp>
  </cdr:relSizeAnchor>
  <cdr:relSizeAnchor xmlns:cdr="http://schemas.openxmlformats.org/drawingml/2006/chartDrawing">
    <cdr:from>
      <cdr:x>0.9058</cdr:x>
      <cdr:y>0.27508</cdr:y>
    </cdr:from>
    <cdr:to>
      <cdr:x>1</cdr:x>
      <cdr:y>0.34513</cdr:y>
    </cdr:to>
    <cdr:sp macro="" textlink="">
      <cdr:nvSpPr>
        <cdr:cNvPr id="2" name="TextBox 1"/>
        <cdr:cNvSpPr txBox="1"/>
      </cdr:nvSpPr>
      <cdr:spPr>
        <a:xfrm xmlns:a="http://schemas.openxmlformats.org/drawingml/2006/main">
          <a:off x="7143750" y="897731"/>
          <a:ext cx="742950" cy="2286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smtClean="0"/>
            <a:t>N=237</a:t>
          </a:r>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pPr>
              <a:defRPr/>
            </a:pPr>
            <a:endParaRPr lang="en-US"/>
          </a:p>
        </p:txBody>
      </p:sp>
      <p:sp>
        <p:nvSpPr>
          <p:cNvPr id="31747"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pPr>
              <a:defRPr/>
            </a:pPr>
            <a:endParaRPr lang="en-US"/>
          </a:p>
        </p:txBody>
      </p:sp>
      <p:sp>
        <p:nvSpPr>
          <p:cNvPr id="31748"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pPr>
              <a:defRPr/>
            </a:pPr>
            <a:endParaRPr lang="en-US"/>
          </a:p>
        </p:txBody>
      </p:sp>
      <p:sp>
        <p:nvSpPr>
          <p:cNvPr id="31749"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pPr>
              <a:defRPr/>
            </a:pPr>
            <a:fld id="{6B02682F-F150-4FB4-BBA0-3E99A1C7CA3C}" type="slidenum">
              <a:rPr lang="en-US" altLang="en-US"/>
              <a:pPr>
                <a:defRPr/>
              </a:pPr>
              <a:t>‹#›</a:t>
            </a:fld>
            <a:endParaRPr lang="en-US" altLang="en-US"/>
          </a:p>
        </p:txBody>
      </p:sp>
    </p:spTree>
    <p:extLst>
      <p:ext uri="{BB962C8B-B14F-4D97-AF65-F5344CB8AC3E}">
        <p14:creationId xmlns:p14="http://schemas.microsoft.com/office/powerpoint/2010/main" val="2466061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a:defRPr sz="1200"/>
            </a:lvl1pPr>
          </a:lstStyle>
          <a:p>
            <a:pPr>
              <a:defRPr/>
            </a:pPr>
            <a:fld id="{26CEB1E5-8F7A-4FFD-B990-946AA6CD6FFF}" type="datetimeFigureOut">
              <a:rPr lang="en-US"/>
              <a:pPr>
                <a:defRPr/>
              </a:pPr>
              <a:t>7/17/2017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pPr>
              <a:defRPr/>
            </a:pPr>
            <a:fld id="{565FFB38-3558-4579-A50C-7695B9DF7ADE}" type="slidenum">
              <a:rPr lang="en-US" altLang="en-US"/>
              <a:pPr>
                <a:defRPr/>
              </a:pPr>
              <a:t>‹#›</a:t>
            </a:fld>
            <a:endParaRPr lang="en-US" altLang="en-US"/>
          </a:p>
        </p:txBody>
      </p:sp>
    </p:spTree>
    <p:extLst>
      <p:ext uri="{BB962C8B-B14F-4D97-AF65-F5344CB8AC3E}">
        <p14:creationId xmlns:p14="http://schemas.microsoft.com/office/powerpoint/2010/main" val="4157199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F95C09C-B754-472D-8EF9-26B27381792F}" type="slidenum">
              <a:rPr lang="en-US" altLang="en-US"/>
              <a:pPr>
                <a:defRPr/>
              </a:pPr>
              <a:t>‹#›</a:t>
            </a:fld>
            <a:endParaRPr lang="en-US" altLang="en-US"/>
          </a:p>
        </p:txBody>
      </p:sp>
    </p:spTree>
    <p:extLst>
      <p:ext uri="{BB962C8B-B14F-4D97-AF65-F5344CB8AC3E}">
        <p14:creationId xmlns:p14="http://schemas.microsoft.com/office/powerpoint/2010/main" val="1350892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BD648D8-4FB7-43F9-B7CC-955E1F686F70}" type="slidenum">
              <a:rPr lang="en-US" altLang="en-US"/>
              <a:pPr>
                <a:defRPr/>
              </a:pPr>
              <a:t>‹#›</a:t>
            </a:fld>
            <a:endParaRPr lang="en-US" altLang="en-US"/>
          </a:p>
        </p:txBody>
      </p:sp>
    </p:spTree>
    <p:extLst>
      <p:ext uri="{BB962C8B-B14F-4D97-AF65-F5344CB8AC3E}">
        <p14:creationId xmlns:p14="http://schemas.microsoft.com/office/powerpoint/2010/main" val="1958201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2F1011C-03A4-4C49-BA47-AD507A8B34CA}" type="slidenum">
              <a:rPr lang="en-US" altLang="en-US"/>
              <a:pPr>
                <a:defRPr/>
              </a:pPr>
              <a:t>‹#›</a:t>
            </a:fld>
            <a:endParaRPr lang="en-US" altLang="en-US"/>
          </a:p>
        </p:txBody>
      </p:sp>
    </p:spTree>
    <p:extLst>
      <p:ext uri="{BB962C8B-B14F-4D97-AF65-F5344CB8AC3E}">
        <p14:creationId xmlns:p14="http://schemas.microsoft.com/office/powerpoint/2010/main" val="26948969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B4FA243-DA53-4243-9029-D9B4A1253087}" type="slidenum">
              <a:rPr lang="en-US" altLang="en-US"/>
              <a:pPr>
                <a:defRPr/>
              </a:pPr>
              <a:t>‹#›</a:t>
            </a:fld>
            <a:endParaRPr lang="en-US" altLang="en-US"/>
          </a:p>
        </p:txBody>
      </p:sp>
    </p:spTree>
    <p:extLst>
      <p:ext uri="{BB962C8B-B14F-4D97-AF65-F5344CB8AC3E}">
        <p14:creationId xmlns:p14="http://schemas.microsoft.com/office/powerpoint/2010/main" val="6676638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5800" y="41148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4F87C1D-BBBC-46A4-8302-993DC407A2F6}" type="slidenum">
              <a:rPr lang="en-US" altLang="en-US"/>
              <a:pPr>
                <a:defRPr/>
              </a:pPr>
              <a:t>‹#›</a:t>
            </a:fld>
            <a:endParaRPr lang="en-US" altLang="en-US"/>
          </a:p>
        </p:txBody>
      </p:sp>
    </p:spTree>
    <p:extLst>
      <p:ext uri="{BB962C8B-B14F-4D97-AF65-F5344CB8AC3E}">
        <p14:creationId xmlns:p14="http://schemas.microsoft.com/office/powerpoint/2010/main" val="16899527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DDB9B11A-8BA8-410E-9102-D064C0C44CA9}" type="slidenum">
              <a:rPr lang="en-US" altLang="en-US"/>
              <a:pPr>
                <a:defRPr/>
              </a:pPr>
              <a:t>‹#›</a:t>
            </a:fld>
            <a:endParaRPr lang="en-US" altLang="en-US"/>
          </a:p>
        </p:txBody>
      </p:sp>
    </p:spTree>
    <p:extLst>
      <p:ext uri="{BB962C8B-B14F-4D97-AF65-F5344CB8AC3E}">
        <p14:creationId xmlns:p14="http://schemas.microsoft.com/office/powerpoint/2010/main" val="22309376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23708D5-AC0A-476A-9722-F53BAF86C829}" type="slidenum">
              <a:rPr lang="en-US" altLang="en-US"/>
              <a:pPr>
                <a:defRPr/>
              </a:pPr>
              <a:t>‹#›</a:t>
            </a:fld>
            <a:endParaRPr lang="en-US" altLang="en-US"/>
          </a:p>
        </p:txBody>
      </p:sp>
    </p:spTree>
    <p:extLst>
      <p:ext uri="{BB962C8B-B14F-4D97-AF65-F5344CB8AC3E}">
        <p14:creationId xmlns:p14="http://schemas.microsoft.com/office/powerpoint/2010/main" val="30756988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BC185E1-3150-4DF0-8B9D-48263126C55F}" type="slidenum">
              <a:rPr lang="en-US" altLang="en-US"/>
              <a:pPr>
                <a:defRPr/>
              </a:pPr>
              <a:t>‹#›</a:t>
            </a:fld>
            <a:endParaRPr lang="en-US" altLang="en-US"/>
          </a:p>
        </p:txBody>
      </p:sp>
    </p:spTree>
    <p:extLst>
      <p:ext uri="{BB962C8B-B14F-4D97-AF65-F5344CB8AC3E}">
        <p14:creationId xmlns:p14="http://schemas.microsoft.com/office/powerpoint/2010/main" val="9623268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235B35E-AC7F-4BEA-BBED-82D9CEE364BF}" type="slidenum">
              <a:rPr lang="en-US" altLang="en-US"/>
              <a:pPr>
                <a:defRPr/>
              </a:pPr>
              <a:t>‹#›</a:t>
            </a:fld>
            <a:endParaRPr lang="en-US" altLang="en-US"/>
          </a:p>
        </p:txBody>
      </p:sp>
    </p:spTree>
    <p:extLst>
      <p:ext uri="{BB962C8B-B14F-4D97-AF65-F5344CB8AC3E}">
        <p14:creationId xmlns:p14="http://schemas.microsoft.com/office/powerpoint/2010/main" val="1288731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4415815-2007-4384-8653-B36F89D7EE29}" type="slidenum">
              <a:rPr lang="en-US" altLang="en-US"/>
              <a:pPr>
                <a:defRPr/>
              </a:pPr>
              <a:t>‹#›</a:t>
            </a:fld>
            <a:endParaRPr lang="en-US" altLang="en-US"/>
          </a:p>
        </p:txBody>
      </p:sp>
    </p:spTree>
    <p:extLst>
      <p:ext uri="{BB962C8B-B14F-4D97-AF65-F5344CB8AC3E}">
        <p14:creationId xmlns:p14="http://schemas.microsoft.com/office/powerpoint/2010/main" val="2413214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D76C2B2-FB14-4F26-9DC9-65094D97B5D1}" type="slidenum">
              <a:rPr lang="en-US" altLang="en-US"/>
              <a:pPr>
                <a:defRPr/>
              </a:pPr>
              <a:t>‹#›</a:t>
            </a:fld>
            <a:endParaRPr lang="en-US" altLang="en-US"/>
          </a:p>
        </p:txBody>
      </p:sp>
    </p:spTree>
    <p:extLst>
      <p:ext uri="{BB962C8B-B14F-4D97-AF65-F5344CB8AC3E}">
        <p14:creationId xmlns:p14="http://schemas.microsoft.com/office/powerpoint/2010/main" val="24061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0589DB1-0DD0-4F18-8A98-F392C50BA938}" type="slidenum">
              <a:rPr lang="en-US" altLang="en-US"/>
              <a:pPr>
                <a:defRPr/>
              </a:pPr>
              <a:t>‹#›</a:t>
            </a:fld>
            <a:endParaRPr lang="en-US" altLang="en-US"/>
          </a:p>
        </p:txBody>
      </p:sp>
    </p:spTree>
    <p:extLst>
      <p:ext uri="{BB962C8B-B14F-4D97-AF65-F5344CB8AC3E}">
        <p14:creationId xmlns:p14="http://schemas.microsoft.com/office/powerpoint/2010/main" val="662806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31641E6-E141-40F1-8DFA-C00664A1895D}" type="slidenum">
              <a:rPr lang="en-US" altLang="en-US"/>
              <a:pPr>
                <a:defRPr/>
              </a:pPr>
              <a:t>‹#›</a:t>
            </a:fld>
            <a:endParaRPr lang="en-US" altLang="en-US"/>
          </a:p>
        </p:txBody>
      </p:sp>
    </p:spTree>
    <p:extLst>
      <p:ext uri="{BB962C8B-B14F-4D97-AF65-F5344CB8AC3E}">
        <p14:creationId xmlns:p14="http://schemas.microsoft.com/office/powerpoint/2010/main" val="407678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57D88D3-FF2B-41B4-84BD-962DBC6D0E44}" type="slidenum">
              <a:rPr lang="en-US" altLang="en-US"/>
              <a:pPr>
                <a:defRPr/>
              </a:pPr>
              <a:t>‹#›</a:t>
            </a:fld>
            <a:endParaRPr lang="en-US" altLang="en-US"/>
          </a:p>
        </p:txBody>
      </p:sp>
    </p:spTree>
    <p:extLst>
      <p:ext uri="{BB962C8B-B14F-4D97-AF65-F5344CB8AC3E}">
        <p14:creationId xmlns:p14="http://schemas.microsoft.com/office/powerpoint/2010/main" val="332700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378B3F1-F411-42C0-AB51-06F7DE128D37}" type="slidenum">
              <a:rPr lang="en-US" altLang="en-US"/>
              <a:pPr>
                <a:defRPr/>
              </a:pPr>
              <a:t>‹#›</a:t>
            </a:fld>
            <a:endParaRPr lang="en-US" altLang="en-US"/>
          </a:p>
        </p:txBody>
      </p:sp>
    </p:spTree>
    <p:extLst>
      <p:ext uri="{BB962C8B-B14F-4D97-AF65-F5344CB8AC3E}">
        <p14:creationId xmlns:p14="http://schemas.microsoft.com/office/powerpoint/2010/main" val="1708474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B19065-F5C2-4225-BC7E-7E2D8D3A7795}" type="slidenum">
              <a:rPr lang="en-US" altLang="en-US"/>
              <a:pPr>
                <a:defRPr/>
              </a:pPr>
              <a:t>‹#›</a:t>
            </a:fld>
            <a:endParaRPr lang="en-US" altLang="en-US"/>
          </a:p>
        </p:txBody>
      </p:sp>
    </p:spTree>
    <p:extLst>
      <p:ext uri="{BB962C8B-B14F-4D97-AF65-F5344CB8AC3E}">
        <p14:creationId xmlns:p14="http://schemas.microsoft.com/office/powerpoint/2010/main" val="2055559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C5727BA-359B-41B9-ACC2-B73EDD1FE85C}" type="slidenum">
              <a:rPr lang="en-US" altLang="en-US"/>
              <a:pPr>
                <a:defRPr/>
              </a:pPr>
              <a:t>‹#›</a:t>
            </a:fld>
            <a:endParaRPr lang="en-US" altLang="en-US"/>
          </a:p>
        </p:txBody>
      </p:sp>
    </p:spTree>
    <p:extLst>
      <p:ext uri="{BB962C8B-B14F-4D97-AF65-F5344CB8AC3E}">
        <p14:creationId xmlns:p14="http://schemas.microsoft.com/office/powerpoint/2010/main" val="1528047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AFB7C1B-C62D-49C3-BC9B-10E113191B8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hyperlink" Target="http://www.graphpad.com/quickcalcs/index.cf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vassarstats.net/prop2_ind.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graphpad.com/quickcalcs/index.cfm"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graphpad.com/quickcalcs/index.cfm" TargetMode="Externa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graphpad.com/quickcalcs/index.cfm"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2130425"/>
            <a:ext cx="9144000" cy="1470025"/>
          </a:xfrm>
        </p:spPr>
        <p:txBody>
          <a:bodyPr/>
          <a:lstStyle/>
          <a:p>
            <a:r>
              <a:rPr lang="en-US" altLang="en-US" smtClean="0">
                <a:solidFill>
                  <a:srgbClr val="0070C0"/>
                </a:solidFill>
              </a:rPr>
              <a:t>Statistics 101. </a:t>
            </a:r>
            <a:br>
              <a:rPr lang="en-US" altLang="en-US" smtClean="0">
                <a:solidFill>
                  <a:srgbClr val="0070C0"/>
                </a:solidFill>
              </a:rPr>
            </a:br>
            <a:r>
              <a:rPr lang="en-US" altLang="en-US" smtClean="0">
                <a:solidFill>
                  <a:srgbClr val="0070C0"/>
                </a:solidFill>
              </a:rPr>
              <a:t>A non-statistician, MD’s view</a:t>
            </a:r>
            <a:br>
              <a:rPr lang="en-US" altLang="en-US" smtClean="0">
                <a:solidFill>
                  <a:srgbClr val="0070C0"/>
                </a:solidFill>
              </a:rPr>
            </a:br>
            <a:r>
              <a:rPr lang="en-US" altLang="en-US" smtClean="0">
                <a:solidFill>
                  <a:srgbClr val="0070C0"/>
                </a:solidFill>
              </a:rPr>
              <a:t>Monday, June 26, 2017</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mtClean="0">
                <a:solidFill>
                  <a:srgbClr val="0070C0"/>
                </a:solidFill>
              </a:rPr>
              <a:t>K</a:t>
            </a:r>
            <a:r>
              <a:rPr lang="en-US" altLang="en-US" baseline="30000" smtClean="0">
                <a:solidFill>
                  <a:srgbClr val="0070C0"/>
                </a:solidFill>
              </a:rPr>
              <a:t>+</a:t>
            </a:r>
            <a:r>
              <a:rPr lang="en-US" altLang="en-US" smtClean="0">
                <a:solidFill>
                  <a:srgbClr val="0070C0"/>
                </a:solidFill>
              </a:rPr>
              <a:t> Skewness</a:t>
            </a:r>
          </a:p>
        </p:txBody>
      </p:sp>
      <p:sp>
        <p:nvSpPr>
          <p:cNvPr id="13315" name="Content Placeholder 2"/>
          <p:cNvSpPr>
            <a:spLocks noGrp="1"/>
          </p:cNvSpPr>
          <p:nvPr>
            <p:ph idx="1"/>
          </p:nvPr>
        </p:nvSpPr>
        <p:spPr/>
        <p:txBody>
          <a:bodyPr/>
          <a:lstStyle/>
          <a:p>
            <a:r>
              <a:rPr lang="en-US" altLang="en-US" smtClean="0"/>
              <a:t>Skewness = +.555</a:t>
            </a:r>
          </a:p>
          <a:p>
            <a:r>
              <a:rPr lang="en-US" altLang="en-US" smtClean="0"/>
              <a:t>Skewness of normal distribution = 0</a:t>
            </a:r>
          </a:p>
          <a:p>
            <a:r>
              <a:rPr lang="en-US" altLang="en-US" smtClean="0"/>
              <a:t>Standard error skewness (SES) = .158</a:t>
            </a:r>
          </a:p>
          <a:p>
            <a:r>
              <a:rPr lang="en-US" altLang="en-US" smtClean="0"/>
              <a:t>Z = Skewness/SES= .555/.158 = 3.45</a:t>
            </a:r>
          </a:p>
          <a:p>
            <a:r>
              <a:rPr lang="en-US" altLang="en-US" smtClean="0"/>
              <a:t>Critical value for Z = 1.96 (p=0.05) </a:t>
            </a:r>
          </a:p>
          <a:p>
            <a:r>
              <a:rPr lang="en-US" altLang="en-US" smtClean="0"/>
              <a:t>P=0.005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nSpc>
                <a:spcPct val="90000"/>
              </a:lnSpc>
            </a:pPr>
            <a:r>
              <a:rPr lang="en-US" altLang="en-US" smtClean="0">
                <a:solidFill>
                  <a:srgbClr val="0070C0"/>
                </a:solidFill>
              </a:rPr>
              <a:t>Standard deviation of the mean</a:t>
            </a:r>
            <a:r>
              <a:rPr lang="en-US" altLang="en-US" sz="4000" smtClean="0">
                <a:solidFill>
                  <a:srgbClr val="00B050"/>
                </a:solidFill>
                <a:sym typeface="Symbol" panose="05050102010706020507" pitchFamily="18" charset="2"/>
              </a:rPr>
              <a:t/>
            </a:r>
            <a:br>
              <a:rPr lang="en-US" altLang="en-US" sz="4000" smtClean="0">
                <a:solidFill>
                  <a:srgbClr val="00B050"/>
                </a:solidFill>
                <a:sym typeface="Symbol" panose="05050102010706020507" pitchFamily="18" charset="2"/>
              </a:rPr>
            </a:br>
            <a:endParaRPr lang="en-US" altLang="en-US" smtClean="0">
              <a:solidFill>
                <a:srgbClr val="00B050"/>
              </a:solidFill>
            </a:endParaRPr>
          </a:p>
        </p:txBody>
      </p:sp>
      <p:sp>
        <p:nvSpPr>
          <p:cNvPr id="14339" name="Content Placeholder 2"/>
          <p:cNvSpPr>
            <a:spLocks noGrp="1"/>
          </p:cNvSpPr>
          <p:nvPr>
            <p:ph idx="1"/>
          </p:nvPr>
        </p:nvSpPr>
        <p:spPr>
          <a:xfrm>
            <a:off x="33338" y="1905000"/>
            <a:ext cx="9144000" cy="4114800"/>
          </a:xfrm>
        </p:spPr>
        <p:txBody>
          <a:bodyPr/>
          <a:lstStyle/>
          <a:p>
            <a:pPr>
              <a:lnSpc>
                <a:spcPct val="90000"/>
              </a:lnSpc>
            </a:pPr>
            <a:r>
              <a:rPr lang="en-US" altLang="en-US" smtClean="0"/>
              <a:t>A statistic to deal with values higher than the mean and those lower than the mean, quantitating the degree of spread of the data (variance)</a:t>
            </a:r>
          </a:p>
          <a:p>
            <a:pPr>
              <a:lnSpc>
                <a:spcPct val="90000"/>
              </a:lnSpc>
            </a:pPr>
            <a:r>
              <a:rPr lang="en-US" altLang="en-US" smtClean="0"/>
              <a:t>Measures the average difference among the values in the data set </a:t>
            </a:r>
          </a:p>
          <a:p>
            <a:pPr>
              <a:lnSpc>
                <a:spcPct val="90000"/>
              </a:lnSpc>
              <a:buClr>
                <a:srgbClr val="33CC33"/>
              </a:buClr>
              <a:buFontTx/>
              <a:buNone/>
            </a:pPr>
            <a:endParaRPr lang="en-US" altLang="en-US" sz="2800" smtClean="0"/>
          </a:p>
          <a:p>
            <a:pPr lvl="1">
              <a:lnSpc>
                <a:spcPct val="90000"/>
              </a:lnSpc>
              <a:buClr>
                <a:srgbClr val="33CC33"/>
              </a:buClr>
              <a:buFontTx/>
              <a:buNone/>
            </a:pPr>
            <a:r>
              <a:rPr lang="en-US" altLang="en-US" sz="2400" smtClean="0"/>
              <a:t>		SD= </a:t>
            </a:r>
            <a:r>
              <a:rPr lang="en-US" altLang="en-US" sz="2400" smtClean="0">
                <a:sym typeface="Symbol" panose="05050102010706020507" pitchFamily="18" charset="2"/>
              </a:rPr>
              <a:t>((differences from the mean)</a:t>
            </a:r>
            <a:r>
              <a:rPr lang="en-US" altLang="en-US" sz="2400" baseline="30000" smtClean="0">
                <a:sym typeface="Symbol" panose="05050102010706020507" pitchFamily="18" charset="2"/>
              </a:rPr>
              <a:t>2 </a:t>
            </a:r>
            <a:r>
              <a:rPr lang="en-US" altLang="en-US" sz="2400" smtClean="0">
                <a:sym typeface="Symbol" panose="05050102010706020507" pitchFamily="18" charset="2"/>
              </a:rPr>
              <a:t>/n-1)</a:t>
            </a:r>
          </a:p>
        </p:txBody>
      </p:sp>
      <p:cxnSp>
        <p:nvCxnSpPr>
          <p:cNvPr id="14340" name="Straight Connector 4"/>
          <p:cNvCxnSpPr>
            <a:cxnSpLocks noChangeShapeType="1"/>
          </p:cNvCxnSpPr>
          <p:nvPr/>
        </p:nvCxnSpPr>
        <p:spPr bwMode="auto">
          <a:xfrm>
            <a:off x="1828800" y="4724400"/>
            <a:ext cx="46482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title"/>
          </p:nvPr>
        </p:nvSpPr>
        <p:spPr>
          <a:xfrm>
            <a:off x="14288" y="0"/>
            <a:ext cx="9144000" cy="1143000"/>
          </a:xfrm>
        </p:spPr>
        <p:txBody>
          <a:bodyPr/>
          <a:lstStyle/>
          <a:p>
            <a:r>
              <a:rPr lang="en-US" altLang="en-US" sz="4000" smtClean="0">
                <a:solidFill>
                  <a:srgbClr val="0070C0"/>
                </a:solidFill>
              </a:rPr>
              <a:t>Example of standard deviation calculation</a:t>
            </a:r>
          </a:p>
        </p:txBody>
      </p:sp>
      <p:graphicFrame>
        <p:nvGraphicFramePr>
          <p:cNvPr id="154712" name="Group 88"/>
          <p:cNvGraphicFramePr>
            <a:graphicFrameLocks noGrp="1"/>
          </p:cNvGraphicFramePr>
          <p:nvPr>
            <p:ph idx="1"/>
          </p:nvPr>
        </p:nvGraphicFramePr>
        <p:xfrm>
          <a:off x="14288" y="914400"/>
          <a:ext cx="4786312" cy="4800600"/>
        </p:xfrm>
        <a:graphic>
          <a:graphicData uri="http://schemas.openxmlformats.org/drawingml/2006/table">
            <a:tbl>
              <a:tblPr/>
              <a:tblGrid>
                <a:gridCol w="1281581"/>
                <a:gridCol w="1676176"/>
                <a:gridCol w="1828555"/>
              </a:tblGrid>
              <a:tr h="10667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Values  in data set </a:t>
                      </a:r>
                    </a:p>
                  </a:txBody>
                  <a:tcPr marL="91428" marR="91428"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CC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Difference from mean (d)</a:t>
                      </a:r>
                    </a:p>
                  </a:txBody>
                  <a:tcPr marL="91428" marR="91428"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CC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Difference</a:t>
                      </a:r>
                      <a:r>
                        <a:rPr kumimoji="0" lang="en-US" sz="2000" b="0" i="0" u="none" strike="noStrike" cap="none" normalizeH="0" baseline="30000" dirty="0" smtClean="0">
                          <a:ln>
                            <a:noFill/>
                          </a:ln>
                          <a:solidFill>
                            <a:schemeClr val="tx1"/>
                          </a:solidFill>
                          <a:effectLst/>
                          <a:latin typeface="Times New Roman" pitchFamily="18" charset="0"/>
                        </a:rPr>
                        <a:t>2 </a:t>
                      </a:r>
                      <a:r>
                        <a:rPr kumimoji="0" lang="en-US" sz="2000" b="0" i="0" u="none" strike="noStrike" cap="none" normalizeH="0" baseline="0" dirty="0" smtClean="0">
                          <a:ln>
                            <a:noFill/>
                          </a:ln>
                          <a:solidFill>
                            <a:schemeClr val="tx1"/>
                          </a:solidFill>
                          <a:effectLst/>
                          <a:latin typeface="Times New Roman" pitchFamily="18" charset="0"/>
                        </a:rPr>
                        <a:t>(d</a:t>
                      </a:r>
                      <a:r>
                        <a:rPr kumimoji="0" lang="en-US" sz="2000" b="0" i="0" u="none" strike="noStrike" cap="none" normalizeH="0" baseline="30000" dirty="0" smtClean="0">
                          <a:ln>
                            <a:noFill/>
                          </a:ln>
                          <a:solidFill>
                            <a:schemeClr val="tx1"/>
                          </a:solidFill>
                          <a:effectLst/>
                          <a:latin typeface="Times New Roman" pitchFamily="18" charset="0"/>
                        </a:rPr>
                        <a:t>2</a:t>
                      </a:r>
                      <a:r>
                        <a:rPr kumimoji="0" lang="en-US" sz="2000" b="0" i="0" u="none" strike="noStrike" cap="none" normalizeH="0" baseline="0" dirty="0" smtClean="0">
                          <a:ln>
                            <a:noFill/>
                          </a:ln>
                          <a:solidFill>
                            <a:schemeClr val="tx1"/>
                          </a:solidFill>
                          <a:effectLst/>
                          <a:latin typeface="Times New Roman" pitchFamily="18" charset="0"/>
                        </a:rPr>
                        <a:t>)</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               </a:t>
                      </a:r>
                      <a:endParaRPr kumimoji="0" lang="en-US" sz="2000" b="0" i="0" u="none" strike="noStrike" cap="none" normalizeH="0" baseline="30000" dirty="0" smtClean="0">
                        <a:ln>
                          <a:noFill/>
                        </a:ln>
                        <a:solidFill>
                          <a:schemeClr val="tx1"/>
                        </a:solidFill>
                        <a:effectLst/>
                        <a:latin typeface="Times New Roman" pitchFamily="18" charset="0"/>
                      </a:endParaRPr>
                    </a:p>
                  </a:txBody>
                  <a:tcPr marL="91428" marR="91428"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CC33"/>
                    </a:solidFill>
                  </a:tcPr>
                </a:tc>
              </a:tr>
              <a:tr h="45721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12 kg</a:t>
                      </a:r>
                    </a:p>
                  </a:txBody>
                  <a:tcPr marL="91428" marR="91428"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+2 kg</a:t>
                      </a:r>
                    </a:p>
                  </a:txBody>
                  <a:tcPr marL="91428" marR="91428"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4 kg</a:t>
                      </a:r>
                      <a:r>
                        <a:rPr kumimoji="0" lang="en-US" sz="2000" b="0" i="0" u="none" strike="noStrike" cap="none" normalizeH="0" baseline="30000" dirty="0" smtClean="0">
                          <a:ln>
                            <a:noFill/>
                          </a:ln>
                          <a:solidFill>
                            <a:schemeClr val="tx1"/>
                          </a:solidFill>
                          <a:effectLst/>
                          <a:latin typeface="Times New Roman" pitchFamily="18" charset="0"/>
                        </a:rPr>
                        <a:t>2</a:t>
                      </a:r>
                    </a:p>
                  </a:txBody>
                  <a:tcPr marL="91428" marR="91428"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10 kg</a:t>
                      </a:r>
                    </a:p>
                  </a:txBody>
                  <a:tcPr marL="91428" marR="91428"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0 kg</a:t>
                      </a:r>
                    </a:p>
                  </a:txBody>
                  <a:tcPr marL="91428" marR="91428"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0 kg</a:t>
                      </a:r>
                      <a:r>
                        <a:rPr kumimoji="0" lang="en-US" sz="2000" b="0" i="0" u="none" strike="noStrike" cap="none" normalizeH="0" baseline="30000" dirty="0" smtClean="0">
                          <a:ln>
                            <a:noFill/>
                          </a:ln>
                          <a:solidFill>
                            <a:schemeClr val="tx1"/>
                          </a:solidFill>
                          <a:effectLst/>
                          <a:latin typeface="Times New Roman" pitchFamily="18" charset="0"/>
                        </a:rPr>
                        <a:t>2</a:t>
                      </a:r>
                    </a:p>
                  </a:txBody>
                  <a:tcPr marL="91428" marR="91428"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76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5 kg</a:t>
                      </a:r>
                    </a:p>
                  </a:txBody>
                  <a:tcPr marL="91428" marR="91428"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smtClean="0">
                          <a:ln>
                            <a:noFill/>
                          </a:ln>
                          <a:solidFill>
                            <a:schemeClr val="tx1"/>
                          </a:solidFill>
                          <a:effectLst/>
                          <a:latin typeface="Times New Roman" pitchFamily="18" charset="0"/>
                        </a:rPr>
                        <a:t>-5 kg</a:t>
                      </a:r>
                    </a:p>
                  </a:txBody>
                  <a:tcPr marL="91428" marR="91428"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25 kg</a:t>
                      </a:r>
                      <a:r>
                        <a:rPr kumimoji="0" lang="en-US" sz="2000" b="0" i="0" u="none" strike="noStrike" cap="none" normalizeH="0" baseline="30000" dirty="0" smtClean="0">
                          <a:ln>
                            <a:noFill/>
                          </a:ln>
                          <a:solidFill>
                            <a:schemeClr val="tx1"/>
                          </a:solidFill>
                          <a:effectLst/>
                          <a:latin typeface="Times New Roman" pitchFamily="18" charset="0"/>
                        </a:rPr>
                        <a:t>2</a:t>
                      </a:r>
                    </a:p>
                  </a:txBody>
                  <a:tcPr marL="91428" marR="91428"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672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15 kg</a:t>
                      </a:r>
                    </a:p>
                  </a:txBody>
                  <a:tcPr marL="91428" marR="91428"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smtClean="0">
                          <a:ln>
                            <a:noFill/>
                          </a:ln>
                          <a:solidFill>
                            <a:schemeClr val="tx1"/>
                          </a:solidFill>
                          <a:effectLst/>
                          <a:latin typeface="Times New Roman" pitchFamily="18" charset="0"/>
                        </a:rPr>
                        <a:t>+5 kg</a:t>
                      </a:r>
                    </a:p>
                  </a:txBody>
                  <a:tcPr marL="91428" marR="91428"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smtClean="0">
                          <a:ln>
                            <a:noFill/>
                          </a:ln>
                          <a:solidFill>
                            <a:schemeClr val="tx1"/>
                          </a:solidFill>
                          <a:effectLst/>
                          <a:latin typeface="Times New Roman" pitchFamily="18" charset="0"/>
                        </a:rPr>
                        <a:t>25 kg</a:t>
                      </a:r>
                      <a:r>
                        <a:rPr kumimoji="0" lang="en-US" sz="2000" b="0" i="0" u="none" strike="noStrike" cap="none" normalizeH="0" baseline="30000" dirty="0" smtClean="0">
                          <a:ln>
                            <a:noFill/>
                          </a:ln>
                          <a:solidFill>
                            <a:schemeClr val="tx1"/>
                          </a:solidFill>
                          <a:effectLst/>
                          <a:latin typeface="Times New Roman" pitchFamily="18" charset="0"/>
                        </a:rPr>
                        <a:t>2</a:t>
                      </a:r>
                    </a:p>
                  </a:txBody>
                  <a:tcPr marL="91428" marR="91428"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8 kg</a:t>
                      </a:r>
                    </a:p>
                  </a:txBody>
                  <a:tcPr marL="91428" marR="91428"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smtClean="0">
                          <a:ln>
                            <a:noFill/>
                          </a:ln>
                          <a:solidFill>
                            <a:schemeClr val="tx1"/>
                          </a:solidFill>
                          <a:effectLst/>
                          <a:latin typeface="Times New Roman" pitchFamily="18" charset="0"/>
                        </a:rPr>
                        <a:t>-2 kg</a:t>
                      </a:r>
                    </a:p>
                  </a:txBody>
                  <a:tcPr marL="91428" marR="91428"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4 kg</a:t>
                      </a:r>
                      <a:r>
                        <a:rPr kumimoji="0" lang="en-US" sz="2000" b="0" i="0" u="none" strike="noStrike" cap="none" normalizeH="0" baseline="30000" dirty="0" smtClean="0">
                          <a:ln>
                            <a:noFill/>
                          </a:ln>
                          <a:solidFill>
                            <a:schemeClr val="tx1"/>
                          </a:solidFill>
                          <a:effectLst/>
                          <a:latin typeface="Times New Roman" pitchFamily="18" charset="0"/>
                        </a:rPr>
                        <a:t>2</a:t>
                      </a:r>
                    </a:p>
                  </a:txBody>
                  <a:tcPr marL="91428" marR="91428"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6116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Mean,10 kg</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Median,   10 kg</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Range,     5-15 kg</a:t>
                      </a:r>
                    </a:p>
                  </a:txBody>
                  <a:tcPr marL="91428" marR="91428"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Differences can be + or -, large or small</a:t>
                      </a:r>
                    </a:p>
                  </a:txBody>
                  <a:tcPr marL="91428" marR="91428"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sym typeface="Symbol" pitchFamily="18" charset="2"/>
                        </a:rPr>
                        <a:t>d</a:t>
                      </a:r>
                      <a:r>
                        <a:rPr kumimoji="0" lang="en-US" sz="1800" b="0" i="0" u="none" strike="noStrike" cap="none" normalizeH="0" baseline="30000" dirty="0" smtClean="0">
                          <a:ln>
                            <a:noFill/>
                          </a:ln>
                          <a:solidFill>
                            <a:schemeClr val="tx1"/>
                          </a:solidFill>
                          <a:effectLst/>
                          <a:latin typeface="Times New Roman" pitchFamily="18" charset="0"/>
                          <a:sym typeface="Symbol" pitchFamily="18" charset="2"/>
                        </a:rPr>
                        <a:t>2</a:t>
                      </a:r>
                      <a:r>
                        <a:rPr kumimoji="0" lang="en-US" sz="1800" b="0" i="0" u="none" strike="noStrike" cap="none" normalizeH="0" baseline="0" dirty="0" smtClean="0">
                          <a:ln>
                            <a:noFill/>
                          </a:ln>
                          <a:solidFill>
                            <a:schemeClr val="tx1"/>
                          </a:solidFill>
                          <a:effectLst/>
                          <a:latin typeface="Times New Roman" pitchFamily="18" charset="0"/>
                          <a:sym typeface="Symbol" pitchFamily="18" charset="2"/>
                        </a:rPr>
                        <a:t>=58 kg</a:t>
                      </a:r>
                      <a:r>
                        <a:rPr kumimoji="0" lang="en-US" sz="1800" b="0" i="0" u="none" strike="noStrike" cap="none" normalizeH="0" baseline="30000" dirty="0" smtClean="0">
                          <a:ln>
                            <a:noFill/>
                          </a:ln>
                          <a:solidFill>
                            <a:schemeClr val="tx1"/>
                          </a:solidFill>
                          <a:effectLst/>
                          <a:latin typeface="Times New Roman" pitchFamily="18" charset="0"/>
                          <a:sym typeface="Symbol" pitchFamily="18" charset="2"/>
                        </a:rPr>
                        <a:t>2</a:t>
                      </a:r>
                    </a:p>
                  </a:txBody>
                  <a:tcPr marL="91428" marR="91428"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r>
            </a:tbl>
          </a:graphicData>
        </a:graphic>
      </p:graphicFrame>
      <p:sp>
        <p:nvSpPr>
          <p:cNvPr id="15397" name="Text Box 82"/>
          <p:cNvSpPr txBox="1">
            <a:spLocks noChangeArrowheads="1"/>
          </p:cNvSpPr>
          <p:nvPr/>
        </p:nvSpPr>
        <p:spPr bwMode="auto">
          <a:xfrm>
            <a:off x="4995863" y="3392488"/>
            <a:ext cx="38862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 typeface="Symbol" panose="05050102010706020507" pitchFamily="18" charset="2"/>
              <a:buChar char="å"/>
            </a:pPr>
            <a:r>
              <a:rPr lang="en-US" altLang="en-US" sz="2400">
                <a:sym typeface="Symbol" panose="05050102010706020507" pitchFamily="18" charset="2"/>
              </a:rPr>
              <a:t>d</a:t>
            </a:r>
            <a:r>
              <a:rPr lang="en-US" altLang="en-US" sz="2400" baseline="30000">
                <a:sym typeface="Symbol" panose="05050102010706020507" pitchFamily="18" charset="2"/>
              </a:rPr>
              <a:t>2</a:t>
            </a:r>
            <a:r>
              <a:rPr lang="en-US" altLang="en-US" sz="2400">
                <a:sym typeface="Symbol" panose="05050102010706020507" pitchFamily="18" charset="2"/>
              </a:rPr>
              <a:t>/(n-1)= 58 </a:t>
            </a:r>
            <a:r>
              <a:rPr lang="en-US" altLang="en-US" sz="2400"/>
              <a:t>kg</a:t>
            </a:r>
            <a:r>
              <a:rPr lang="en-US" altLang="en-US" sz="2400" baseline="30000"/>
              <a:t>2</a:t>
            </a:r>
            <a:r>
              <a:rPr lang="en-US" altLang="en-US" sz="2400">
                <a:sym typeface="Symbol" panose="05050102010706020507" pitchFamily="18" charset="2"/>
              </a:rPr>
              <a:t>/4=14.5 </a:t>
            </a:r>
            <a:r>
              <a:rPr lang="en-US" altLang="en-US" sz="2400"/>
              <a:t>kg</a:t>
            </a:r>
            <a:r>
              <a:rPr lang="en-US" altLang="en-US" sz="2400" baseline="30000"/>
              <a:t>2</a:t>
            </a:r>
          </a:p>
          <a:p>
            <a:pPr>
              <a:spcBef>
                <a:spcPct val="0"/>
              </a:spcBef>
              <a:buFontTx/>
              <a:buNone/>
            </a:pPr>
            <a:endParaRPr lang="en-US" altLang="en-US" sz="2400">
              <a:sym typeface="Symbol" panose="05050102010706020507" pitchFamily="18" charset="2"/>
            </a:endParaRPr>
          </a:p>
          <a:p>
            <a:pPr>
              <a:spcBef>
                <a:spcPct val="0"/>
              </a:spcBef>
              <a:buFont typeface="Symbol" panose="05050102010706020507" pitchFamily="18" charset="2"/>
              <a:buChar char="å"/>
            </a:pPr>
            <a:endParaRPr lang="en-US" altLang="en-US" sz="2400" baseline="30000">
              <a:sym typeface="Symbol" panose="05050102010706020507" pitchFamily="18" charset="2"/>
            </a:endParaRPr>
          </a:p>
          <a:p>
            <a:pPr>
              <a:spcBef>
                <a:spcPct val="0"/>
              </a:spcBef>
              <a:buFontTx/>
              <a:buNone/>
            </a:pPr>
            <a:r>
              <a:rPr lang="en-US" altLang="en-US" sz="2400">
                <a:sym typeface="Symbol" panose="05050102010706020507" pitchFamily="18" charset="2"/>
              </a:rPr>
              <a:t>SD= 14.5 </a:t>
            </a:r>
            <a:r>
              <a:rPr lang="en-US" altLang="en-US" sz="2400"/>
              <a:t>kg</a:t>
            </a:r>
            <a:r>
              <a:rPr lang="en-US" altLang="en-US" sz="2400" baseline="30000"/>
              <a:t>2</a:t>
            </a:r>
            <a:r>
              <a:rPr lang="en-US" altLang="en-US" sz="2400">
                <a:sym typeface="Symbol" panose="05050102010706020507" pitchFamily="18" charset="2"/>
              </a:rPr>
              <a:t> = 3.8 kg</a:t>
            </a:r>
            <a:endParaRPr lang="en-US" altLang="en-US" sz="2400">
              <a:cs typeface="Times New Roman" panose="02020603050405020304" pitchFamily="18" charset="0"/>
              <a:sym typeface="Symbol" panose="05050102010706020507" pitchFamily="18" charset="2"/>
            </a:endParaRPr>
          </a:p>
          <a:p>
            <a:pPr>
              <a:spcBef>
                <a:spcPct val="0"/>
              </a:spcBef>
              <a:buFont typeface="Symbol" panose="05050102010706020507" pitchFamily="18" charset="2"/>
              <a:buNone/>
            </a:pPr>
            <a:r>
              <a:rPr lang="en-US" altLang="en-US" sz="2400">
                <a:cs typeface="Times New Roman" panose="02020603050405020304" pitchFamily="18" charset="0"/>
                <a:sym typeface="Symbol" panose="05050102010706020507" pitchFamily="18" charset="2"/>
              </a:rPr>
              <a:t>Mean  SD = 10 kg  3.8 kg</a:t>
            </a:r>
          </a:p>
        </p:txBody>
      </p:sp>
      <p:sp>
        <p:nvSpPr>
          <p:cNvPr id="15398" name="Line 84"/>
          <p:cNvSpPr>
            <a:spLocks noChangeShapeType="1"/>
          </p:cNvSpPr>
          <p:nvPr/>
        </p:nvSpPr>
        <p:spPr bwMode="auto">
          <a:xfrm>
            <a:off x="5910263" y="4419600"/>
            <a:ext cx="10239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99" name="TextBox 1"/>
          <p:cNvSpPr txBox="1">
            <a:spLocks noChangeArrowheads="1"/>
          </p:cNvSpPr>
          <p:nvPr/>
        </p:nvSpPr>
        <p:spPr bwMode="auto">
          <a:xfrm>
            <a:off x="4800600" y="1916113"/>
            <a:ext cx="4529138"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800"/>
              <a:t>SD= </a:t>
            </a:r>
            <a:r>
              <a:rPr lang="en-US" altLang="en-US" sz="1800">
                <a:sym typeface="Symbol" panose="05050102010706020507" pitchFamily="18" charset="2"/>
              </a:rPr>
              <a:t>((differences (d) from the mean)</a:t>
            </a:r>
            <a:r>
              <a:rPr lang="en-US" altLang="en-US" sz="1800" baseline="30000">
                <a:sym typeface="Symbol" panose="05050102010706020507" pitchFamily="18" charset="2"/>
              </a:rPr>
              <a:t>2 </a:t>
            </a:r>
            <a:r>
              <a:rPr lang="en-US" altLang="en-US" sz="1800">
                <a:sym typeface="Symbol" panose="05050102010706020507" pitchFamily="18" charset="2"/>
              </a:rPr>
              <a:t>/n-1)</a:t>
            </a:r>
          </a:p>
          <a:p>
            <a:pPr>
              <a:spcBef>
                <a:spcPct val="0"/>
              </a:spcBef>
              <a:buFontTx/>
              <a:buNone/>
            </a:pPr>
            <a:endParaRPr lang="en-US" altLang="en-US" sz="1800"/>
          </a:p>
        </p:txBody>
      </p:sp>
      <p:cxnSp>
        <p:nvCxnSpPr>
          <p:cNvPr id="15400" name="Straight Connector 3"/>
          <p:cNvCxnSpPr>
            <a:cxnSpLocks noChangeShapeType="1"/>
          </p:cNvCxnSpPr>
          <p:nvPr/>
        </p:nvCxnSpPr>
        <p:spPr bwMode="auto">
          <a:xfrm>
            <a:off x="5486400" y="1916113"/>
            <a:ext cx="3657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0"/>
            <a:ext cx="7772400" cy="1143000"/>
          </a:xfrm>
        </p:spPr>
        <p:txBody>
          <a:bodyPr/>
          <a:lstStyle/>
          <a:p>
            <a:r>
              <a:rPr lang="en-US" altLang="en-US" sz="3200" smtClean="0">
                <a:solidFill>
                  <a:srgbClr val="0070C0"/>
                </a:solidFill>
              </a:rPr>
              <a:t>Were our 21 students’ test scores </a:t>
            </a:r>
            <a:br>
              <a:rPr lang="en-US" altLang="en-US" sz="3200" smtClean="0">
                <a:solidFill>
                  <a:srgbClr val="0070C0"/>
                </a:solidFill>
              </a:rPr>
            </a:br>
            <a:r>
              <a:rPr lang="en-US" altLang="en-US" sz="3200" smtClean="0">
                <a:solidFill>
                  <a:srgbClr val="0070C0"/>
                </a:solidFill>
              </a:rPr>
              <a:t>normally distributed or skewed?</a:t>
            </a:r>
          </a:p>
        </p:txBody>
      </p:sp>
      <p:graphicFrame>
        <p:nvGraphicFramePr>
          <p:cNvPr id="8" name="Content Placeholder 7"/>
          <p:cNvGraphicFramePr>
            <a:graphicFrameLocks noGrp="1"/>
          </p:cNvGraphicFramePr>
          <p:nvPr>
            <p:ph sz="half" idx="2"/>
          </p:nvPr>
        </p:nvGraphicFramePr>
        <p:xfrm>
          <a:off x="5029200" y="1981200"/>
          <a:ext cx="2590800" cy="4564063"/>
        </p:xfrm>
        <a:graphic>
          <a:graphicData uri="http://schemas.openxmlformats.org/drawingml/2006/table">
            <a:tbl>
              <a:tblPr>
                <a:tableStyleId>{5C22544A-7EE6-4342-B048-85BDC9FD1C3A}</a:tableStyleId>
              </a:tblPr>
              <a:tblGrid>
                <a:gridCol w="1295400"/>
                <a:gridCol w="1295400"/>
              </a:tblGrid>
              <a:tr h="175541">
                <a:tc>
                  <a:txBody>
                    <a:bodyPr/>
                    <a:lstStyle/>
                    <a:p>
                      <a:pPr algn="r" fontAlgn="b"/>
                      <a:r>
                        <a:rPr lang="en-US" sz="1100" u="none" strike="noStrike" dirty="0">
                          <a:effectLst/>
                        </a:rPr>
                        <a:t>2</a:t>
                      </a:r>
                      <a:endParaRPr lang="en-US" sz="1100" b="0" i="0" u="none" strike="noStrike" dirty="0">
                        <a:solidFill>
                          <a:srgbClr val="000000"/>
                        </a:solidFill>
                        <a:effectLst/>
                        <a:latin typeface="Calibri" panose="020F0502020204030204" pitchFamily="34" charset="0"/>
                      </a:endParaRPr>
                    </a:p>
                  </a:txBody>
                  <a:tcPr marL="7913" marR="7913" marT="791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913" marR="7913" marT="7911" marB="0" anchor="b"/>
                </a:tc>
              </a:tr>
              <a:tr h="175541">
                <a:tc>
                  <a:txBody>
                    <a:bodyPr/>
                    <a:lstStyle/>
                    <a:p>
                      <a:pPr algn="r" fontAlgn="b"/>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7913" marR="7913" marT="791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913" marR="7913" marT="7911" marB="0" anchor="b"/>
                </a:tc>
              </a:tr>
              <a:tr h="175541">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7913" marR="7913" marT="791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913" marR="7913" marT="7911" marB="0" anchor="b"/>
                </a:tc>
              </a:tr>
              <a:tr h="175541">
                <a:tc>
                  <a:txBody>
                    <a:bodyPr/>
                    <a:lstStyle/>
                    <a:p>
                      <a:pPr algn="r" fontAlgn="b"/>
                      <a:r>
                        <a:rPr lang="en-US" sz="1100" u="none" strike="noStrike">
                          <a:effectLst/>
                        </a:rPr>
                        <a:t>20</a:t>
                      </a:r>
                      <a:endParaRPr lang="en-US" sz="1100" b="0" i="0" u="none" strike="noStrike">
                        <a:solidFill>
                          <a:srgbClr val="000000"/>
                        </a:solidFill>
                        <a:effectLst/>
                        <a:latin typeface="Calibri" panose="020F0502020204030204" pitchFamily="34" charset="0"/>
                      </a:endParaRPr>
                    </a:p>
                  </a:txBody>
                  <a:tcPr marL="7913" marR="7913" marT="791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913" marR="7913" marT="7911" marB="0" anchor="b"/>
                </a:tc>
              </a:tr>
              <a:tr h="175541">
                <a:tc>
                  <a:txBody>
                    <a:bodyPr/>
                    <a:lstStyle/>
                    <a:p>
                      <a:pPr algn="r" fontAlgn="b"/>
                      <a:r>
                        <a:rPr lang="en-US" sz="1100" u="none" strike="noStrike">
                          <a:effectLst/>
                        </a:rPr>
                        <a:t>18</a:t>
                      </a:r>
                      <a:endParaRPr lang="en-US" sz="1100" b="0" i="0" u="none" strike="noStrike">
                        <a:solidFill>
                          <a:srgbClr val="000000"/>
                        </a:solidFill>
                        <a:effectLst/>
                        <a:latin typeface="Calibri" panose="020F0502020204030204" pitchFamily="34" charset="0"/>
                      </a:endParaRPr>
                    </a:p>
                  </a:txBody>
                  <a:tcPr marL="7913" marR="7913" marT="791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913" marR="7913" marT="7911" marB="0" anchor="b"/>
                </a:tc>
              </a:tr>
              <a:tr h="175541">
                <a:tc>
                  <a:txBody>
                    <a:bodyPr/>
                    <a:lstStyle/>
                    <a:p>
                      <a:pPr algn="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7913" marR="7913" marT="791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913" marR="7913" marT="7911" marB="0" anchor="b"/>
                </a:tc>
              </a:tr>
              <a:tr h="175541">
                <a:tc>
                  <a:txBody>
                    <a:bodyPr/>
                    <a:lstStyle/>
                    <a:p>
                      <a:pPr algn="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7913" marR="7913" marT="791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913" marR="7913" marT="7911" marB="0" anchor="b"/>
                </a:tc>
              </a:tr>
              <a:tr h="175541">
                <a:tc>
                  <a:txBody>
                    <a:bodyPr/>
                    <a:lstStyle/>
                    <a:p>
                      <a:pPr algn="r" fontAlgn="b"/>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7913" marR="7913" marT="791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913" marR="7913" marT="7911" marB="0" anchor="b"/>
                </a:tc>
              </a:tr>
              <a:tr h="175541">
                <a:tc>
                  <a:txBody>
                    <a:bodyPr/>
                    <a:lstStyle/>
                    <a:p>
                      <a:pPr algn="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7913" marR="7913" marT="791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913" marR="7913" marT="7911" marB="0" anchor="b"/>
                </a:tc>
              </a:tr>
              <a:tr h="175541">
                <a:tc>
                  <a:txBody>
                    <a:bodyPr/>
                    <a:lstStyle/>
                    <a:p>
                      <a:pPr algn="r" fontAlgn="b"/>
                      <a:r>
                        <a:rPr lang="en-US" sz="1100" u="none" strike="noStrike">
                          <a:effectLst/>
                        </a:rPr>
                        <a:t>12</a:t>
                      </a:r>
                      <a:endParaRPr lang="en-US" sz="1100" b="0" i="0" u="none" strike="noStrike">
                        <a:solidFill>
                          <a:srgbClr val="000000"/>
                        </a:solidFill>
                        <a:effectLst/>
                        <a:latin typeface="Calibri" panose="020F0502020204030204" pitchFamily="34" charset="0"/>
                      </a:endParaRPr>
                    </a:p>
                  </a:txBody>
                  <a:tcPr marL="7913" marR="7913" marT="791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913" marR="7913" marT="7911" marB="0" anchor="b"/>
                </a:tc>
              </a:tr>
              <a:tr h="175541">
                <a:tc>
                  <a:txBody>
                    <a:bodyPr/>
                    <a:lstStyle/>
                    <a:p>
                      <a:pPr algn="r" fontAlgn="b"/>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7913" marR="7913" marT="791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913" marR="7913" marT="7911" marB="0" anchor="b"/>
                </a:tc>
              </a:tr>
              <a:tr h="175541">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7913" marR="7913" marT="791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913" marR="7913" marT="7911" marB="0" anchor="b"/>
                </a:tc>
              </a:tr>
              <a:tr h="175541">
                <a:tc>
                  <a:txBody>
                    <a:bodyPr/>
                    <a:lstStyle/>
                    <a:p>
                      <a:pPr algn="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7913" marR="7913" marT="791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913" marR="7913" marT="7911" marB="0" anchor="b"/>
                </a:tc>
              </a:tr>
              <a:tr h="175541">
                <a:tc>
                  <a:txBody>
                    <a:bodyPr/>
                    <a:lstStyle/>
                    <a:p>
                      <a:pPr algn="r" fontAlgn="b"/>
                      <a:r>
                        <a:rPr lang="en-US" sz="1100" u="none" strike="noStrike">
                          <a:effectLst/>
                        </a:rPr>
                        <a:t>18</a:t>
                      </a:r>
                      <a:endParaRPr lang="en-US" sz="1100" b="0" i="0" u="none" strike="noStrike">
                        <a:solidFill>
                          <a:srgbClr val="000000"/>
                        </a:solidFill>
                        <a:effectLst/>
                        <a:latin typeface="Calibri" panose="020F0502020204030204" pitchFamily="34" charset="0"/>
                      </a:endParaRPr>
                    </a:p>
                  </a:txBody>
                  <a:tcPr marL="7913" marR="7913" marT="791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913" marR="7913" marT="7911" marB="0" anchor="b"/>
                </a:tc>
              </a:tr>
              <a:tr h="175541">
                <a:tc>
                  <a:txBody>
                    <a:bodyPr/>
                    <a:lstStyle/>
                    <a:p>
                      <a:pPr algn="r" fontAlgn="b"/>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7913" marR="7913" marT="791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913" marR="7913" marT="7911" marB="0" anchor="b"/>
                </a:tc>
              </a:tr>
              <a:tr h="175541">
                <a:tc>
                  <a:txBody>
                    <a:bodyPr/>
                    <a:lstStyle/>
                    <a:p>
                      <a:pPr algn="r" fontAlgn="b"/>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7913" marR="7913" marT="791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913" marR="7913" marT="7911" marB="0" anchor="b"/>
                </a:tc>
              </a:tr>
              <a:tr h="175541">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7913" marR="7913" marT="791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913" marR="7913" marT="7911" marB="0" anchor="b"/>
                </a:tc>
              </a:tr>
              <a:tr h="175541">
                <a:tc>
                  <a:txBody>
                    <a:bodyPr/>
                    <a:lstStyle/>
                    <a:p>
                      <a:pPr algn="r" fontAlgn="b"/>
                      <a:r>
                        <a:rPr lang="en-US" sz="1100" u="none" strike="noStrike">
                          <a:effectLst/>
                        </a:rPr>
                        <a:t>20</a:t>
                      </a:r>
                      <a:endParaRPr lang="en-US" sz="1100" b="0" i="0" u="none" strike="noStrike">
                        <a:solidFill>
                          <a:srgbClr val="000000"/>
                        </a:solidFill>
                        <a:effectLst/>
                        <a:latin typeface="Calibri" panose="020F0502020204030204" pitchFamily="34" charset="0"/>
                      </a:endParaRPr>
                    </a:p>
                  </a:txBody>
                  <a:tcPr marL="7913" marR="7913" marT="791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913" marR="7913" marT="7911" marB="0" anchor="b"/>
                </a:tc>
              </a:tr>
              <a:tr h="175541">
                <a:tc>
                  <a:txBody>
                    <a:bodyPr/>
                    <a:lstStyle/>
                    <a:p>
                      <a:pPr algn="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7913" marR="7913" marT="791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913" marR="7913" marT="7911" marB="0" anchor="b"/>
                </a:tc>
              </a:tr>
              <a:tr h="175541">
                <a:tc>
                  <a:txBody>
                    <a:bodyPr/>
                    <a:lstStyle/>
                    <a:p>
                      <a:pPr algn="r" fontAlgn="b"/>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7913" marR="7913" marT="791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913" marR="7913" marT="7911" marB="0" anchor="b"/>
                </a:tc>
              </a:tr>
              <a:tr h="175541">
                <a:tc>
                  <a:txBody>
                    <a:bodyPr/>
                    <a:lstStyle/>
                    <a:p>
                      <a:pPr algn="r" fontAlgn="b"/>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7913" marR="7913" marT="791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913" marR="7913" marT="7911" marB="0" anchor="b"/>
                </a:tc>
              </a:tr>
              <a:tr h="175541">
                <a:tc>
                  <a:txBody>
                    <a:bodyPr/>
                    <a:lstStyle/>
                    <a:p>
                      <a:pPr algn="r" fontAlgn="b"/>
                      <a:r>
                        <a:rPr lang="en-US" sz="1100" u="none" strike="noStrike">
                          <a:effectLst/>
                        </a:rPr>
                        <a:t>10.0</a:t>
                      </a:r>
                      <a:endParaRPr lang="en-US" sz="1100" b="0" i="0" u="none" strike="noStrike">
                        <a:solidFill>
                          <a:srgbClr val="000000"/>
                        </a:solidFill>
                        <a:effectLst/>
                        <a:latin typeface="Calibri" panose="020F0502020204030204" pitchFamily="34" charset="0"/>
                      </a:endParaRPr>
                    </a:p>
                  </a:txBody>
                  <a:tcPr marL="7913" marR="7913" marT="7911" marB="0" anchor="b"/>
                </a:tc>
                <a:tc>
                  <a:txBody>
                    <a:bodyPr/>
                    <a:lstStyle/>
                    <a:p>
                      <a:pPr algn="l" fontAlgn="b"/>
                      <a:r>
                        <a:rPr lang="en-US" sz="1100" u="none" strike="noStrike">
                          <a:effectLst/>
                        </a:rPr>
                        <a:t>mean</a:t>
                      </a:r>
                      <a:endParaRPr lang="en-US" sz="1100" b="0" i="0" u="none" strike="noStrike">
                        <a:solidFill>
                          <a:srgbClr val="000000"/>
                        </a:solidFill>
                        <a:effectLst/>
                        <a:latin typeface="Calibri" panose="020F0502020204030204" pitchFamily="34" charset="0"/>
                      </a:endParaRPr>
                    </a:p>
                  </a:txBody>
                  <a:tcPr marL="7913" marR="7913" marT="7911" marB="0" anchor="b"/>
                </a:tc>
              </a:tr>
              <a:tr h="175541">
                <a:tc>
                  <a:txBody>
                    <a:bodyPr/>
                    <a:lstStyle/>
                    <a:p>
                      <a:pPr algn="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7913" marR="7913" marT="7911" marB="0" anchor="b"/>
                </a:tc>
                <a:tc>
                  <a:txBody>
                    <a:bodyPr/>
                    <a:lstStyle/>
                    <a:p>
                      <a:pPr algn="l" fontAlgn="b"/>
                      <a:r>
                        <a:rPr lang="en-US" sz="1100" u="none" strike="noStrike">
                          <a:effectLst/>
                        </a:rPr>
                        <a:t>median</a:t>
                      </a:r>
                      <a:endParaRPr lang="en-US" sz="1100" b="0" i="0" u="none" strike="noStrike">
                        <a:solidFill>
                          <a:srgbClr val="000000"/>
                        </a:solidFill>
                        <a:effectLst/>
                        <a:latin typeface="Calibri" panose="020F0502020204030204" pitchFamily="34" charset="0"/>
                      </a:endParaRPr>
                    </a:p>
                  </a:txBody>
                  <a:tcPr marL="7913" marR="7913" marT="7911" marB="0" anchor="b"/>
                </a:tc>
              </a:tr>
              <a:tr h="175541">
                <a:tc>
                  <a:txBody>
                    <a:bodyPr/>
                    <a:lstStyle/>
                    <a:p>
                      <a:pPr algn="r" fontAlgn="b"/>
                      <a:r>
                        <a:rPr lang="en-US" sz="1100" u="none" strike="noStrike">
                          <a:effectLst/>
                        </a:rPr>
                        <a:t>5.7</a:t>
                      </a:r>
                      <a:endParaRPr lang="en-US" sz="1100" b="0" i="0" u="none" strike="noStrike">
                        <a:solidFill>
                          <a:srgbClr val="000000"/>
                        </a:solidFill>
                        <a:effectLst/>
                        <a:latin typeface="Calibri" panose="020F0502020204030204" pitchFamily="34" charset="0"/>
                      </a:endParaRPr>
                    </a:p>
                  </a:txBody>
                  <a:tcPr marL="7913" marR="7913" marT="7911" marB="0" anchor="b"/>
                </a:tc>
                <a:tc>
                  <a:txBody>
                    <a:bodyPr/>
                    <a:lstStyle/>
                    <a:p>
                      <a:pPr algn="l" fontAlgn="b"/>
                      <a:r>
                        <a:rPr lang="en-US" sz="1100" u="none" strike="noStrike">
                          <a:effectLst/>
                        </a:rPr>
                        <a:t>sd</a:t>
                      </a:r>
                      <a:endParaRPr lang="en-US" sz="1100" b="0" i="0" u="none" strike="noStrike">
                        <a:solidFill>
                          <a:srgbClr val="000000"/>
                        </a:solidFill>
                        <a:effectLst/>
                        <a:latin typeface="Calibri" panose="020F0502020204030204" pitchFamily="34" charset="0"/>
                      </a:endParaRPr>
                    </a:p>
                  </a:txBody>
                  <a:tcPr marL="7913" marR="7913" marT="7911" marB="0" anchor="b"/>
                </a:tc>
              </a:tr>
              <a:tr h="175541">
                <a:tc>
                  <a:txBody>
                    <a:bodyPr/>
                    <a:lstStyle/>
                    <a:p>
                      <a:pPr algn="r" fontAlgn="b"/>
                      <a:r>
                        <a:rPr lang="en-US" sz="1100" u="none" strike="noStrike">
                          <a:effectLst/>
                        </a:rPr>
                        <a:t>0.539311</a:t>
                      </a:r>
                      <a:endParaRPr lang="en-US" sz="1100" b="0" i="0" u="none" strike="noStrike">
                        <a:solidFill>
                          <a:srgbClr val="000000"/>
                        </a:solidFill>
                        <a:effectLst/>
                        <a:latin typeface="Calibri" panose="020F0502020204030204" pitchFamily="34" charset="0"/>
                      </a:endParaRPr>
                    </a:p>
                  </a:txBody>
                  <a:tcPr marL="7913" marR="7913" marT="7911" marB="0" anchor="b"/>
                </a:tc>
                <a:tc>
                  <a:txBody>
                    <a:bodyPr/>
                    <a:lstStyle/>
                    <a:p>
                      <a:pPr algn="l" fontAlgn="b"/>
                      <a:r>
                        <a:rPr lang="en-US" sz="1100" u="none" strike="noStrike">
                          <a:effectLst/>
                        </a:rPr>
                        <a:t>skewness</a:t>
                      </a:r>
                      <a:endParaRPr lang="en-US" sz="1100" b="0" i="0" u="none" strike="noStrike">
                        <a:solidFill>
                          <a:srgbClr val="000000"/>
                        </a:solidFill>
                        <a:effectLst/>
                        <a:latin typeface="Calibri" panose="020F0502020204030204" pitchFamily="34" charset="0"/>
                      </a:endParaRPr>
                    </a:p>
                  </a:txBody>
                  <a:tcPr marL="7913" marR="7913" marT="7911" marB="0" anchor="b"/>
                </a:tc>
              </a:tr>
              <a:tr h="175541">
                <a:tc>
                  <a:txBody>
                    <a:bodyPr/>
                    <a:lstStyle/>
                    <a:p>
                      <a:pPr algn="r" fontAlgn="b"/>
                      <a:r>
                        <a:rPr lang="en-US" sz="1100" u="none" strike="noStrike">
                          <a:effectLst/>
                        </a:rPr>
                        <a:t>21</a:t>
                      </a:r>
                      <a:endParaRPr lang="en-US" sz="1100" b="0" i="0" u="none" strike="noStrike">
                        <a:solidFill>
                          <a:srgbClr val="000000"/>
                        </a:solidFill>
                        <a:effectLst/>
                        <a:latin typeface="Calibri" panose="020F0502020204030204" pitchFamily="34" charset="0"/>
                      </a:endParaRPr>
                    </a:p>
                  </a:txBody>
                  <a:tcPr marL="7913" marR="7913" marT="7911" marB="0" anchor="b"/>
                </a:tc>
                <a:tc>
                  <a:txBody>
                    <a:bodyPr/>
                    <a:lstStyle/>
                    <a:p>
                      <a:pPr algn="l" fontAlgn="b"/>
                      <a:r>
                        <a:rPr lang="en-US" sz="1100" u="none" strike="noStrike" dirty="0">
                          <a:effectLst/>
                        </a:rPr>
                        <a:t>n=</a:t>
                      </a:r>
                      <a:endParaRPr lang="en-US" sz="1100" b="0" i="0" u="none" strike="noStrike" dirty="0">
                        <a:solidFill>
                          <a:srgbClr val="000000"/>
                        </a:solidFill>
                        <a:effectLst/>
                        <a:latin typeface="Calibri" panose="020F0502020204030204" pitchFamily="34" charset="0"/>
                      </a:endParaRPr>
                    </a:p>
                  </a:txBody>
                  <a:tcPr marL="7913" marR="7913" marT="7911" marB="0" anchor="b"/>
                </a:tc>
              </a:tr>
            </a:tbl>
          </a:graphicData>
        </a:graphic>
      </p:graphicFrame>
      <p:sp>
        <p:nvSpPr>
          <p:cNvPr id="16470" name="Content Placeholder 2"/>
          <p:cNvSpPr>
            <a:spLocks noGrp="1"/>
          </p:cNvSpPr>
          <p:nvPr>
            <p:ph sz="half" idx="1"/>
          </p:nvPr>
        </p:nvSpPr>
        <p:spPr>
          <a:xfrm>
            <a:off x="0" y="1981200"/>
            <a:ext cx="4495800" cy="4114800"/>
          </a:xfrm>
        </p:spPr>
        <p:txBody>
          <a:bodyPr/>
          <a:lstStyle/>
          <a:p>
            <a:r>
              <a:rPr lang="en-US" altLang="en-US" sz="2400" smtClean="0">
                <a:sym typeface="Symbol" panose="05050102010706020507" pitchFamily="18" charset="2"/>
              </a:rPr>
              <a:t>METHOD: Excel spread sheet </a:t>
            </a:r>
          </a:p>
          <a:p>
            <a:r>
              <a:rPr lang="en-US" altLang="en-US" sz="2400" smtClean="0">
                <a:sym typeface="Symbol" panose="05050102010706020507" pitchFamily="18" charset="2"/>
              </a:rPr>
              <a:t>ANSWER: skewed (0)</a:t>
            </a:r>
          </a:p>
          <a:p>
            <a:r>
              <a:rPr lang="en-US" altLang="en-US" sz="2400" smtClean="0">
                <a:sym typeface="Symbol" panose="05050102010706020507" pitchFamily="18" charset="2"/>
              </a:rPr>
              <a:t>LESSON: do not apply a parametric test, such as a Student’s t test, to compare test results with another class of students,  based on an assumption of a normal (Gaussian) distribution</a:t>
            </a:r>
            <a:endParaRPr lang="en-US" altLang="en-US" sz="2400" smtClean="0"/>
          </a:p>
        </p:txBody>
      </p:sp>
      <p:sp>
        <p:nvSpPr>
          <p:cNvPr id="16471" name="TextBox 8"/>
          <p:cNvSpPr txBox="1">
            <a:spLocks noChangeArrowheads="1"/>
          </p:cNvSpPr>
          <p:nvPr/>
        </p:nvSpPr>
        <p:spPr bwMode="auto">
          <a:xfrm>
            <a:off x="5918200" y="1719263"/>
            <a:ext cx="8128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100"/>
              <a:t>Test scores</a:t>
            </a:r>
          </a:p>
        </p:txBody>
      </p:sp>
      <p:cxnSp>
        <p:nvCxnSpPr>
          <p:cNvPr id="16472" name="Straight Connector 10"/>
          <p:cNvCxnSpPr>
            <a:cxnSpLocks noChangeShapeType="1"/>
          </p:cNvCxnSpPr>
          <p:nvPr/>
        </p:nvCxnSpPr>
        <p:spPr bwMode="auto">
          <a:xfrm>
            <a:off x="6019800" y="5638800"/>
            <a:ext cx="609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6473" name="Left Arrow 11"/>
          <p:cNvSpPr>
            <a:spLocks noChangeArrowheads="1"/>
          </p:cNvSpPr>
          <p:nvPr/>
        </p:nvSpPr>
        <p:spPr bwMode="auto">
          <a:xfrm>
            <a:off x="6934200" y="6061075"/>
            <a:ext cx="977900" cy="484188"/>
          </a:xfrm>
          <a:prstGeom prst="leftArrow">
            <a:avLst>
              <a:gd name="adj1" fmla="val 50000"/>
              <a:gd name="adj2" fmla="val 50024"/>
            </a:avLst>
          </a:prstGeom>
          <a:solidFill>
            <a:schemeClr val="accent1"/>
          </a:solidFill>
          <a:ln w="9525" algn="ctr">
            <a:solidFill>
              <a:schemeClr val="tx1"/>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1100"/>
          </a:p>
        </p:txBody>
      </p:sp>
      <p:sp>
        <p:nvSpPr>
          <p:cNvPr id="16474" name="TextBox 1"/>
          <p:cNvSpPr txBox="1">
            <a:spLocks noChangeArrowheads="1"/>
          </p:cNvSpPr>
          <p:nvPr/>
        </p:nvSpPr>
        <p:spPr bwMode="auto">
          <a:xfrm>
            <a:off x="5573713" y="1981200"/>
            <a:ext cx="3254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900"/>
              <a:t>A1</a:t>
            </a:r>
          </a:p>
        </p:txBody>
      </p:sp>
      <p:sp>
        <p:nvSpPr>
          <p:cNvPr id="16475" name="TextBox 2"/>
          <p:cNvSpPr txBox="1">
            <a:spLocks noChangeArrowheads="1"/>
          </p:cNvSpPr>
          <p:nvPr/>
        </p:nvSpPr>
        <p:spPr bwMode="auto">
          <a:xfrm>
            <a:off x="5613400" y="5408613"/>
            <a:ext cx="38417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900"/>
              <a:t>A21</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2"/>
          </p:nvPr>
        </p:nvGraphicFramePr>
        <p:xfrm>
          <a:off x="6705600" y="2362200"/>
          <a:ext cx="1600200" cy="4038600"/>
        </p:xfrm>
        <a:graphic>
          <a:graphicData uri="http://schemas.openxmlformats.org/drawingml/2006/table">
            <a:tbl>
              <a:tblPr>
                <a:tableStyleId>{5C22544A-7EE6-4342-B048-85BDC9FD1C3A}</a:tableStyleId>
              </a:tblPr>
              <a:tblGrid>
                <a:gridCol w="800100"/>
                <a:gridCol w="800100"/>
              </a:tblGrid>
              <a:tr h="224367">
                <a:tc gridSpan="2">
                  <a:txBody>
                    <a:bodyPr/>
                    <a:lstStyle/>
                    <a:p>
                      <a:pPr algn="l" fontAlgn="b"/>
                      <a:r>
                        <a:rPr lang="en-US" sz="1200" u="none" strike="noStrike" dirty="0">
                          <a:effectLst/>
                        </a:rPr>
                        <a:t>BP change</a:t>
                      </a:r>
                      <a:endParaRPr lang="en-US" sz="1200" b="0" i="0" u="none" strike="noStrike" dirty="0">
                        <a:solidFill>
                          <a:srgbClr val="000000"/>
                        </a:solidFill>
                        <a:effectLst/>
                        <a:latin typeface="Calibri" panose="020F0502020204030204" pitchFamily="34" charset="0"/>
                      </a:endParaRPr>
                    </a:p>
                  </a:txBody>
                  <a:tcPr marL="0" marR="0" marT="0" marB="0" anchor="b"/>
                </a:tc>
                <a:tc hMerge="1">
                  <a:txBody>
                    <a:bodyPr/>
                    <a:lstStyle/>
                    <a:p>
                      <a:endParaRPr lang="en-US"/>
                    </a:p>
                  </a:txBody>
                  <a:tcPr/>
                </a:tc>
              </a:tr>
              <a:tr h="224367">
                <a:tc>
                  <a:txBody>
                    <a:bodyPr/>
                    <a:lstStyle/>
                    <a:p>
                      <a:pPr algn="l" fontAlgn="b"/>
                      <a:endParaRPr lang="en-US"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0" marR="0" marT="0" marB="0" anchor="b"/>
                </a:tc>
              </a:tr>
              <a:tr h="224367">
                <a:tc>
                  <a:txBody>
                    <a:bodyPr/>
                    <a:lstStyle/>
                    <a:p>
                      <a:pPr algn="r" fontAlgn="b"/>
                      <a:r>
                        <a:rPr lang="en-US" sz="1200" u="none" strike="noStrike" dirty="0">
                          <a:effectLst/>
                        </a:rPr>
                        <a:t>-12</a:t>
                      </a:r>
                      <a:endParaRPr lang="en-US" sz="12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0" marR="0" marT="0" marB="0" anchor="b"/>
                </a:tc>
              </a:tr>
              <a:tr h="224367">
                <a:tc>
                  <a:txBody>
                    <a:bodyPr/>
                    <a:lstStyle/>
                    <a:p>
                      <a:pPr algn="r" fontAlgn="b"/>
                      <a:r>
                        <a:rPr lang="en-US" sz="1200" u="none" strike="noStrike">
                          <a:effectLst/>
                        </a:rPr>
                        <a:t>0</a:t>
                      </a:r>
                      <a:endParaRPr lang="en-US"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0" marR="0" marT="0" marB="0" anchor="b"/>
                </a:tc>
              </a:tr>
              <a:tr h="224367">
                <a:tc>
                  <a:txBody>
                    <a:bodyPr/>
                    <a:lstStyle/>
                    <a:p>
                      <a:pPr algn="r" fontAlgn="b"/>
                      <a:r>
                        <a:rPr lang="en-US" sz="1200" u="none" strike="noStrike">
                          <a:effectLst/>
                        </a:rPr>
                        <a:t>-8</a:t>
                      </a:r>
                      <a:endParaRPr lang="en-US"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0" marR="0" marT="0" marB="0" anchor="b"/>
                </a:tc>
              </a:tr>
              <a:tr h="224367">
                <a:tc>
                  <a:txBody>
                    <a:bodyPr/>
                    <a:lstStyle/>
                    <a:p>
                      <a:pPr algn="r" fontAlgn="b"/>
                      <a:r>
                        <a:rPr lang="en-US" sz="1200" u="none" strike="noStrike">
                          <a:effectLst/>
                        </a:rPr>
                        <a:t>-9</a:t>
                      </a:r>
                      <a:endParaRPr lang="en-US"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0" marR="0" marT="0" marB="0" anchor="b"/>
                </a:tc>
              </a:tr>
              <a:tr h="224367">
                <a:tc>
                  <a:txBody>
                    <a:bodyPr/>
                    <a:lstStyle/>
                    <a:p>
                      <a:pPr algn="r" fontAlgn="b"/>
                      <a:r>
                        <a:rPr lang="en-US" sz="1200" u="none" strike="noStrike">
                          <a:effectLst/>
                        </a:rPr>
                        <a:t>-10</a:t>
                      </a:r>
                      <a:endParaRPr lang="en-US"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0" marR="0" marT="0" marB="0" anchor="b"/>
                </a:tc>
              </a:tr>
              <a:tr h="224367">
                <a:tc>
                  <a:txBody>
                    <a:bodyPr/>
                    <a:lstStyle/>
                    <a:p>
                      <a:pPr algn="r" fontAlgn="b"/>
                      <a:r>
                        <a:rPr lang="en-US" sz="1200" u="none" strike="noStrike">
                          <a:effectLst/>
                        </a:rPr>
                        <a:t>-6</a:t>
                      </a:r>
                      <a:endParaRPr lang="en-US"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0" marR="0" marT="0" marB="0" anchor="b"/>
                </a:tc>
              </a:tr>
              <a:tr h="224367">
                <a:tc>
                  <a:txBody>
                    <a:bodyPr/>
                    <a:lstStyle/>
                    <a:p>
                      <a:pPr algn="r" fontAlgn="b"/>
                      <a:r>
                        <a:rPr lang="en-US" sz="1200" u="none" strike="noStrike">
                          <a:effectLst/>
                        </a:rPr>
                        <a:t>-11</a:t>
                      </a:r>
                      <a:endParaRPr lang="en-US"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0" marR="0" marT="0" marB="0" anchor="b"/>
                </a:tc>
              </a:tr>
              <a:tr h="224367">
                <a:tc>
                  <a:txBody>
                    <a:bodyPr/>
                    <a:lstStyle/>
                    <a:p>
                      <a:pPr algn="r" fontAlgn="b"/>
                      <a:r>
                        <a:rPr lang="en-US" sz="1200" u="none" strike="noStrike">
                          <a:effectLst/>
                        </a:rPr>
                        <a:t>1</a:t>
                      </a:r>
                      <a:endParaRPr lang="en-US"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0" marR="0" marT="0" marB="0" anchor="b"/>
                </a:tc>
              </a:tr>
              <a:tr h="224367">
                <a:tc>
                  <a:txBody>
                    <a:bodyPr/>
                    <a:lstStyle/>
                    <a:p>
                      <a:pPr algn="r" fontAlgn="b"/>
                      <a:r>
                        <a:rPr lang="en-US" sz="1200" u="none" strike="noStrike" dirty="0">
                          <a:effectLst/>
                        </a:rPr>
                        <a:t>-4</a:t>
                      </a:r>
                      <a:endParaRPr lang="en-US" sz="12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0" marR="0" marT="0" marB="0" anchor="b"/>
                </a:tc>
              </a:tr>
              <a:tr h="224367">
                <a:tc>
                  <a:txBody>
                    <a:bodyPr/>
                    <a:lstStyle/>
                    <a:p>
                      <a:pPr algn="r" fontAlgn="b"/>
                      <a:r>
                        <a:rPr lang="en-US" sz="1200" u="none" strike="noStrike">
                          <a:effectLst/>
                        </a:rPr>
                        <a:t>-7</a:t>
                      </a:r>
                      <a:endParaRPr lang="en-US"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0" marR="0" marT="0" marB="0" anchor="b"/>
                </a:tc>
              </a:tr>
              <a:tr h="224367">
                <a:tc>
                  <a:txBody>
                    <a:bodyPr/>
                    <a:lstStyle/>
                    <a:p>
                      <a:pPr algn="r" fontAlgn="b"/>
                      <a:r>
                        <a:rPr lang="en-US" sz="1200" u="none" strike="noStrike">
                          <a:effectLst/>
                        </a:rPr>
                        <a:t>-8</a:t>
                      </a:r>
                      <a:endParaRPr lang="en-US"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0" marR="0" marT="0" marB="0" anchor="b"/>
                </a:tc>
              </a:tr>
              <a:tr h="224367">
                <a:tc>
                  <a:txBody>
                    <a:bodyPr/>
                    <a:lstStyle/>
                    <a:p>
                      <a:pPr algn="r" fontAlgn="b"/>
                      <a:r>
                        <a:rPr lang="en-US" sz="1200" u="none" strike="noStrike">
                          <a:effectLst/>
                        </a:rPr>
                        <a:t>-5</a:t>
                      </a:r>
                      <a:endParaRPr lang="en-US"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0" marR="0" marT="0" marB="0" anchor="b"/>
                </a:tc>
              </a:tr>
              <a:tr h="224367">
                <a:tc>
                  <a:txBody>
                    <a:bodyPr/>
                    <a:lstStyle/>
                    <a:p>
                      <a:pPr algn="r" fontAlgn="b"/>
                      <a:r>
                        <a:rPr lang="en-US" sz="1200" u="none" strike="noStrike">
                          <a:effectLst/>
                        </a:rPr>
                        <a:t>-6.0</a:t>
                      </a:r>
                      <a:endParaRPr lang="en-US"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200" u="none" strike="noStrike">
                          <a:effectLst/>
                        </a:rPr>
                        <a:t>mean</a:t>
                      </a:r>
                      <a:endParaRPr lang="en-US" sz="1200" b="0" i="0" u="none" strike="noStrike">
                        <a:solidFill>
                          <a:srgbClr val="000000"/>
                        </a:solidFill>
                        <a:effectLst/>
                        <a:latin typeface="Calibri" panose="020F0502020204030204" pitchFamily="34" charset="0"/>
                      </a:endParaRPr>
                    </a:p>
                  </a:txBody>
                  <a:tcPr marL="0" marR="0" marT="0" marB="0" anchor="b"/>
                </a:tc>
              </a:tr>
              <a:tr h="224367">
                <a:tc>
                  <a:txBody>
                    <a:bodyPr/>
                    <a:lstStyle/>
                    <a:p>
                      <a:pPr algn="r" fontAlgn="b"/>
                      <a:r>
                        <a:rPr lang="en-US" sz="1200" u="none" strike="noStrike">
                          <a:effectLst/>
                        </a:rPr>
                        <a:t>-7.5</a:t>
                      </a:r>
                      <a:endParaRPr lang="en-US"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200" u="none" strike="noStrike">
                          <a:effectLst/>
                        </a:rPr>
                        <a:t>median</a:t>
                      </a:r>
                      <a:endParaRPr lang="en-US" sz="1200" b="0" i="0" u="none" strike="noStrike">
                        <a:solidFill>
                          <a:srgbClr val="000000"/>
                        </a:solidFill>
                        <a:effectLst/>
                        <a:latin typeface="Calibri" panose="020F0502020204030204" pitchFamily="34" charset="0"/>
                      </a:endParaRPr>
                    </a:p>
                  </a:txBody>
                  <a:tcPr marL="0" marR="0" marT="0" marB="0" anchor="b"/>
                </a:tc>
              </a:tr>
              <a:tr h="224367">
                <a:tc>
                  <a:txBody>
                    <a:bodyPr/>
                    <a:lstStyle/>
                    <a:p>
                      <a:pPr algn="r" fontAlgn="b"/>
                      <a:r>
                        <a:rPr lang="en-US" sz="1200" u="none" strike="noStrike">
                          <a:effectLst/>
                        </a:rPr>
                        <a:t>4.1</a:t>
                      </a:r>
                      <a:endParaRPr lang="en-US"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200" u="none" strike="noStrike">
                          <a:effectLst/>
                        </a:rPr>
                        <a:t>sd</a:t>
                      </a:r>
                      <a:endParaRPr lang="en-US" sz="1200" b="0" i="0" u="none" strike="noStrike">
                        <a:solidFill>
                          <a:srgbClr val="000000"/>
                        </a:solidFill>
                        <a:effectLst/>
                        <a:latin typeface="Calibri" panose="020F0502020204030204" pitchFamily="34" charset="0"/>
                      </a:endParaRPr>
                    </a:p>
                  </a:txBody>
                  <a:tcPr marL="0" marR="0" marT="0" marB="0" anchor="b"/>
                </a:tc>
              </a:tr>
              <a:tr h="224367">
                <a:tc>
                  <a:txBody>
                    <a:bodyPr/>
                    <a:lstStyle/>
                    <a:p>
                      <a:pPr algn="r" fontAlgn="b"/>
                      <a:r>
                        <a:rPr lang="en-US" sz="1200" u="none" strike="noStrike">
                          <a:effectLst/>
                        </a:rPr>
                        <a:t>0.716341</a:t>
                      </a:r>
                      <a:endParaRPr lang="en-US" sz="12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200" u="none" strike="noStrike" dirty="0">
                          <a:effectLst/>
                        </a:rPr>
                        <a:t>skewness</a:t>
                      </a:r>
                      <a:endParaRPr lang="en-US" sz="1200" b="0" i="0" u="none" strike="noStrike" dirty="0">
                        <a:solidFill>
                          <a:srgbClr val="000000"/>
                        </a:solidFill>
                        <a:effectLst/>
                        <a:latin typeface="Calibri" panose="020F0502020204030204" pitchFamily="34" charset="0"/>
                      </a:endParaRPr>
                    </a:p>
                  </a:txBody>
                  <a:tcPr marL="0" marR="0" marT="0" marB="0" anchor="b"/>
                </a:tc>
              </a:tr>
            </a:tbl>
          </a:graphicData>
        </a:graphic>
      </p:graphicFrame>
      <p:sp>
        <p:nvSpPr>
          <p:cNvPr id="6" name="Title 1"/>
          <p:cNvSpPr>
            <a:spLocks noGrp="1"/>
          </p:cNvSpPr>
          <p:nvPr>
            <p:ph type="title"/>
          </p:nvPr>
        </p:nvSpPr>
        <p:spPr/>
        <p:txBody>
          <a:bodyPr>
            <a:normAutofit fontScale="90000"/>
          </a:bodyPr>
          <a:lstStyle/>
          <a:p>
            <a:pPr>
              <a:defRPr/>
            </a:pPr>
            <a:r>
              <a:rPr lang="en-US" b="1" dirty="0" smtClean="0">
                <a:solidFill>
                  <a:srgbClr val="0070C0"/>
                </a:solidFill>
              </a:rPr>
              <a:t>Why it matters whether data are normally distributed or not?</a:t>
            </a:r>
            <a:endParaRPr lang="en-US" b="1" dirty="0">
              <a:solidFill>
                <a:srgbClr val="0070C0"/>
              </a:solidFill>
            </a:endParaRPr>
          </a:p>
        </p:txBody>
      </p:sp>
      <p:sp>
        <p:nvSpPr>
          <p:cNvPr id="7" name="Content Placeholder 2"/>
          <p:cNvSpPr>
            <a:spLocks noGrp="1"/>
          </p:cNvSpPr>
          <p:nvPr>
            <p:ph sz="half" idx="1"/>
          </p:nvPr>
        </p:nvSpPr>
        <p:spPr>
          <a:xfrm>
            <a:off x="0" y="1981200"/>
            <a:ext cx="6553200" cy="4876800"/>
          </a:xfrm>
        </p:spPr>
        <p:txBody>
          <a:bodyPr>
            <a:normAutofit lnSpcReduction="10000"/>
          </a:bodyPr>
          <a:lstStyle/>
          <a:p>
            <a:pPr>
              <a:defRPr/>
            </a:pPr>
            <a:r>
              <a:rPr lang="en-US" dirty="0" smtClean="0"/>
              <a:t>To be able to apply the proper test for significance.</a:t>
            </a:r>
          </a:p>
          <a:p>
            <a:pPr>
              <a:defRPr/>
            </a:pPr>
            <a:r>
              <a:rPr lang="en-US" dirty="0" smtClean="0"/>
              <a:t>Example: Differences in SBP between placebo and active drug in 12 patients given each Rx for 2 mos. in random order</a:t>
            </a:r>
          </a:p>
          <a:p>
            <a:pPr lvl="1">
              <a:defRPr/>
            </a:pPr>
            <a:r>
              <a:rPr lang="en-US" sz="1900" dirty="0" smtClean="0"/>
              <a:t>-12, 0, -8, -9, -10, -6, -11, +1, -4, -7, -8,and -5 mm Hg</a:t>
            </a:r>
          </a:p>
          <a:p>
            <a:pPr>
              <a:defRPr/>
            </a:pPr>
            <a:r>
              <a:rPr lang="en-US" dirty="0" smtClean="0"/>
              <a:t>Paired t test based on assumption of normality (skewness, kurtosis </a:t>
            </a:r>
            <a:r>
              <a:rPr lang="en-US" dirty="0" smtClean="0">
                <a:sym typeface="Symbol" panose="05050102010706020507" pitchFamily="18" charset="2"/>
              </a:rPr>
              <a:t> 0)</a:t>
            </a:r>
            <a:r>
              <a:rPr lang="en-US" dirty="0" smtClean="0"/>
              <a:t>: P&lt;0.0001</a:t>
            </a:r>
          </a:p>
          <a:p>
            <a:pPr>
              <a:defRPr/>
            </a:pPr>
            <a:r>
              <a:rPr lang="en-US" dirty="0" smtClean="0"/>
              <a:t>Wilcoxon’s signed rank test based on non-normality assumption: P=0.0004</a:t>
            </a:r>
            <a:endParaRPr lang="en-US" dirty="0"/>
          </a:p>
        </p:txBody>
      </p:sp>
      <p:cxnSp>
        <p:nvCxnSpPr>
          <p:cNvPr id="17470" name="Straight Connector 8"/>
          <p:cNvCxnSpPr>
            <a:cxnSpLocks noChangeShapeType="1"/>
          </p:cNvCxnSpPr>
          <p:nvPr/>
        </p:nvCxnSpPr>
        <p:spPr bwMode="auto">
          <a:xfrm>
            <a:off x="7086600" y="5486400"/>
            <a:ext cx="6858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7471" name="TextBox 1"/>
          <p:cNvSpPr txBox="1">
            <a:spLocks noChangeArrowheads="1"/>
          </p:cNvSpPr>
          <p:nvPr/>
        </p:nvSpPr>
        <p:spPr bwMode="auto">
          <a:xfrm>
            <a:off x="6926263" y="2819400"/>
            <a:ext cx="3206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900"/>
              <a:t>B1</a:t>
            </a:r>
          </a:p>
        </p:txBody>
      </p:sp>
      <p:sp>
        <p:nvSpPr>
          <p:cNvPr id="17472" name="TextBox 2"/>
          <p:cNvSpPr txBox="1">
            <a:spLocks noChangeArrowheads="1"/>
          </p:cNvSpPr>
          <p:nvPr/>
        </p:nvSpPr>
        <p:spPr bwMode="auto">
          <a:xfrm>
            <a:off x="6916738" y="5256213"/>
            <a:ext cx="3762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900"/>
              <a:t>B12</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p:cNvSpPr>
            <a:spLocks noGrp="1" noChangeArrowheads="1"/>
          </p:cNvSpPr>
          <p:nvPr>
            <p:ph type="title"/>
          </p:nvPr>
        </p:nvSpPr>
        <p:spPr>
          <a:xfrm>
            <a:off x="0" y="0"/>
            <a:ext cx="9144000" cy="1143000"/>
          </a:xfrm>
        </p:spPr>
        <p:txBody>
          <a:bodyPr/>
          <a:lstStyle/>
          <a:p>
            <a:r>
              <a:rPr lang="en-US" altLang="en-US" b="1" smtClean="0">
                <a:solidFill>
                  <a:srgbClr val="0070C0"/>
                </a:solidFill>
              </a:rPr>
              <a:t>Some important statistical concepts</a:t>
            </a:r>
          </a:p>
        </p:txBody>
      </p:sp>
      <p:sp>
        <p:nvSpPr>
          <p:cNvPr id="18435" name="Rectangle 1027"/>
          <p:cNvSpPr>
            <a:spLocks noGrp="1" noChangeArrowheads="1"/>
          </p:cNvSpPr>
          <p:nvPr>
            <p:ph type="body" idx="1"/>
          </p:nvPr>
        </p:nvSpPr>
        <p:spPr>
          <a:xfrm>
            <a:off x="228600" y="1676400"/>
            <a:ext cx="9144000" cy="5029200"/>
          </a:xfrm>
        </p:spPr>
        <p:txBody>
          <a:bodyPr/>
          <a:lstStyle/>
          <a:p>
            <a:pPr>
              <a:lnSpc>
                <a:spcPct val="90000"/>
              </a:lnSpc>
              <a:buClr>
                <a:srgbClr val="0070C0"/>
              </a:buClr>
            </a:pPr>
            <a:r>
              <a:rPr lang="en-US" altLang="en-US" sz="2400" b="1" smtClean="0">
                <a:solidFill>
                  <a:srgbClr val="33CC33"/>
                </a:solidFill>
              </a:rPr>
              <a:t>Confidence intervals (usually reported as 95% CIs)- based on normality assumption (1.96 SD or SEM)</a:t>
            </a:r>
          </a:p>
          <a:p>
            <a:pPr>
              <a:lnSpc>
                <a:spcPct val="90000"/>
              </a:lnSpc>
              <a:buClr>
                <a:srgbClr val="0070C0"/>
              </a:buClr>
            </a:pPr>
            <a:endParaRPr lang="en-US" altLang="en-US" sz="24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0" y="838200"/>
            <a:ext cx="9144000" cy="5334000"/>
          </a:xfrm>
        </p:spPr>
        <p:txBody>
          <a:bodyPr/>
          <a:lstStyle/>
          <a:p>
            <a:pPr>
              <a:buClr>
                <a:schemeClr val="accent2"/>
              </a:buClr>
              <a:buFontTx/>
              <a:buNone/>
            </a:pPr>
            <a:r>
              <a:rPr lang="en-US" altLang="en-US" smtClean="0"/>
              <a:t>	</a:t>
            </a:r>
            <a:r>
              <a:rPr lang="en-US" altLang="en-US" i="1" smtClean="0"/>
              <a:t>H. pylori</a:t>
            </a:r>
            <a:r>
              <a:rPr lang="en-US" altLang="en-US" smtClean="0"/>
              <a:t> eradication/NSAID study* of 100 patients, with the categorical outcome of </a:t>
            </a:r>
            <a:r>
              <a:rPr lang="en-US" altLang="en-US" u="sng" smtClean="0"/>
              <a:t>ulcer</a:t>
            </a:r>
            <a:r>
              <a:rPr lang="en-US" altLang="en-US" smtClean="0"/>
              <a:t> or </a:t>
            </a:r>
            <a:r>
              <a:rPr lang="en-US" altLang="en-US" u="sng" smtClean="0"/>
              <a:t>no ulcer</a:t>
            </a:r>
            <a:r>
              <a:rPr lang="en-US" altLang="en-US" smtClean="0"/>
              <a:t>:</a:t>
            </a:r>
            <a:endParaRPr lang="en-US" altLang="en-US" u="sng" smtClean="0"/>
          </a:p>
          <a:p>
            <a:pPr>
              <a:buClr>
                <a:schemeClr val="accent2"/>
              </a:buClr>
              <a:buFontTx/>
              <a:buNone/>
            </a:pPr>
            <a:r>
              <a:rPr lang="en-US" altLang="en-US" smtClean="0"/>
              <a:t>	</a:t>
            </a:r>
            <a:r>
              <a:rPr lang="en-US" altLang="en-US" smtClean="0">
                <a:sym typeface="Symbol" panose="05050102010706020507" pitchFamily="18" charset="2"/>
              </a:rPr>
              <a:t></a:t>
            </a:r>
            <a:r>
              <a:rPr lang="en-US" altLang="en-US" smtClean="0"/>
              <a:t>5 of 51 (10%, or .10) Hp+ pts. who received antibiotic therapy developed endoscopic ulcers when given the NSAID for 8 weeks. </a:t>
            </a:r>
          </a:p>
          <a:p>
            <a:pPr>
              <a:buClr>
                <a:schemeClr val="accent2"/>
              </a:buClr>
              <a:buFontTx/>
              <a:buNone/>
            </a:pPr>
            <a:r>
              <a:rPr lang="en-US" altLang="en-US" smtClean="0"/>
              <a:t>	</a:t>
            </a:r>
            <a:r>
              <a:rPr lang="en-US" altLang="en-US" smtClean="0">
                <a:sym typeface="Symbol" panose="05050102010706020507" pitchFamily="18" charset="2"/>
              </a:rPr>
              <a:t>1</a:t>
            </a:r>
            <a:r>
              <a:rPr lang="en-US" altLang="en-US" smtClean="0"/>
              <a:t>5 of 49 (31%, or .31) Hp+ pts. who did </a:t>
            </a:r>
            <a:r>
              <a:rPr lang="en-US" altLang="en-US" u="sng" smtClean="0"/>
              <a:t>not</a:t>
            </a:r>
            <a:r>
              <a:rPr lang="en-US" altLang="en-US" smtClean="0"/>
              <a:t> receive antibiotic therapy got endoscopic ulcers when given the NSAID for the same period of time.</a:t>
            </a:r>
          </a:p>
          <a:p>
            <a:pPr lvl="1">
              <a:buClr>
                <a:schemeClr val="accent2"/>
              </a:buClr>
              <a:buFontTx/>
              <a:buNone/>
            </a:pPr>
            <a:r>
              <a:rPr lang="en-US" altLang="en-US" smtClean="0">
                <a:solidFill>
                  <a:srgbClr val="33CC33"/>
                </a:solidFill>
              </a:rPr>
              <a:t>	</a:t>
            </a:r>
            <a:r>
              <a:rPr lang="en-US" altLang="en-US" smtClean="0">
                <a:solidFill>
                  <a:srgbClr val="0070C0"/>
                </a:solidFill>
              </a:rPr>
              <a:t>What are the 95% confidence intervals for these observed outcomes (estimates)? </a:t>
            </a:r>
          </a:p>
          <a:p>
            <a:pPr lvl="1">
              <a:buClr>
                <a:schemeClr val="accent2"/>
              </a:buClr>
              <a:buFontTx/>
              <a:buNone/>
            </a:pPr>
            <a:endParaRPr lang="en-US" altLang="en-US" sz="2400" smtClean="0">
              <a:solidFill>
                <a:srgbClr val="33CC33"/>
              </a:solidFill>
            </a:endParaRPr>
          </a:p>
          <a:p>
            <a:pPr>
              <a:buClr>
                <a:schemeClr val="accent2"/>
              </a:buClr>
            </a:pPr>
            <a:endParaRPr lang="en-US" altLang="en-US" smtClean="0">
              <a:solidFill>
                <a:srgbClr val="33CC33"/>
              </a:solidFill>
            </a:endParaRPr>
          </a:p>
        </p:txBody>
      </p:sp>
      <p:sp>
        <p:nvSpPr>
          <p:cNvPr id="19459" name="Text Box 4"/>
          <p:cNvSpPr txBox="1">
            <a:spLocks noChangeArrowheads="1"/>
          </p:cNvSpPr>
          <p:nvPr/>
        </p:nvSpPr>
        <p:spPr bwMode="auto">
          <a:xfrm>
            <a:off x="6629400" y="6402388"/>
            <a:ext cx="2159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buClr>
                <a:schemeClr val="accent2"/>
              </a:buClr>
              <a:buFontTx/>
              <a:buNone/>
            </a:pPr>
            <a:r>
              <a:rPr lang="en-US" altLang="en-US" sz="1600"/>
              <a:t>*Lancet 2002; 359:9-13</a:t>
            </a:r>
          </a:p>
          <a:p>
            <a:pPr>
              <a:spcBef>
                <a:spcPct val="0"/>
              </a:spcBef>
              <a:buFontTx/>
              <a:buNone/>
            </a:pPr>
            <a:endParaRPr lang="en-US" altLang="en-US" sz="2400"/>
          </a:p>
        </p:txBody>
      </p:sp>
      <p:sp>
        <p:nvSpPr>
          <p:cNvPr id="19460" name="TextBox 1"/>
          <p:cNvSpPr txBox="1">
            <a:spLocks noChangeArrowheads="1"/>
          </p:cNvSpPr>
          <p:nvPr/>
        </p:nvSpPr>
        <p:spPr bwMode="auto">
          <a:xfrm>
            <a:off x="2590800" y="146050"/>
            <a:ext cx="38592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a:solidFill>
                  <a:srgbClr val="0070C0"/>
                </a:solidFill>
              </a:rPr>
              <a:t>CONFIDENCE INTERVALS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26"/>
          <p:cNvSpPr>
            <a:spLocks noGrp="1" noChangeArrowheads="1"/>
          </p:cNvSpPr>
          <p:nvPr>
            <p:ph type="title"/>
          </p:nvPr>
        </p:nvSpPr>
        <p:spPr>
          <a:xfrm>
            <a:off x="0" y="0"/>
            <a:ext cx="9144000" cy="1143000"/>
          </a:xfrm>
        </p:spPr>
        <p:txBody>
          <a:bodyPr/>
          <a:lstStyle/>
          <a:p>
            <a:r>
              <a:rPr lang="en-US" altLang="en-US" smtClean="0">
                <a:solidFill>
                  <a:srgbClr val="0070C0"/>
                </a:solidFill>
              </a:rPr>
              <a:t>95% Confidence Intervals (CIs)</a:t>
            </a:r>
          </a:p>
        </p:txBody>
      </p:sp>
      <p:sp>
        <p:nvSpPr>
          <p:cNvPr id="20483" name="Rectangle 1027"/>
          <p:cNvSpPr>
            <a:spLocks noGrp="1" noChangeArrowheads="1"/>
          </p:cNvSpPr>
          <p:nvPr>
            <p:ph type="body" idx="1"/>
          </p:nvPr>
        </p:nvSpPr>
        <p:spPr>
          <a:xfrm>
            <a:off x="14288" y="1219200"/>
            <a:ext cx="9144000" cy="4114800"/>
          </a:xfrm>
        </p:spPr>
        <p:txBody>
          <a:bodyPr/>
          <a:lstStyle/>
          <a:p>
            <a:pPr>
              <a:buFontTx/>
              <a:buNone/>
            </a:pPr>
            <a:r>
              <a:rPr lang="en-US" altLang="en-US" smtClean="0"/>
              <a:t>   The observed proportion, </a:t>
            </a:r>
            <a:r>
              <a:rPr lang="en-US" altLang="en-US" b="1" smtClean="0"/>
              <a:t>p</a:t>
            </a:r>
            <a:r>
              <a:rPr lang="en-US" altLang="en-US" smtClean="0"/>
              <a:t>, of those who got ulcers in each group is an </a:t>
            </a:r>
            <a:r>
              <a:rPr lang="en-US" altLang="en-US" i="1" smtClean="0"/>
              <a:t>estimate</a:t>
            </a:r>
            <a:r>
              <a:rPr lang="en-US" altLang="en-US" smtClean="0"/>
              <a:t> of the true proportion. </a:t>
            </a:r>
          </a:p>
          <a:p>
            <a:pPr>
              <a:buFontTx/>
              <a:buNone/>
            </a:pPr>
            <a:r>
              <a:rPr lang="en-US" altLang="en-US" smtClean="0"/>
              <a:t>	However, from the </a:t>
            </a:r>
            <a:r>
              <a:rPr lang="en-US" altLang="en-US" i="1" smtClean="0"/>
              <a:t>estimate</a:t>
            </a:r>
            <a:r>
              <a:rPr lang="en-US" altLang="en-US" smtClean="0"/>
              <a:t> </a:t>
            </a:r>
            <a:r>
              <a:rPr lang="en-US" altLang="en-US" b="1" smtClean="0"/>
              <a:t>p</a:t>
            </a:r>
            <a:r>
              <a:rPr lang="en-US" altLang="en-US" smtClean="0"/>
              <a:t> we can be 95% confident that the actual rates ranges from L to U, with p in the center of this interval from L to U. </a:t>
            </a:r>
          </a:p>
          <a:p>
            <a:pPr>
              <a:buFontTx/>
              <a:buNone/>
            </a:pPr>
            <a:r>
              <a:rPr lang="en-US" altLang="en-US" smtClean="0"/>
              <a:t>	L and U are the lower (L) and upper (U) margins of the </a:t>
            </a:r>
            <a:r>
              <a:rPr lang="en-US" altLang="en-US" i="1" smtClean="0"/>
              <a:t>95% confidence intervals </a:t>
            </a:r>
            <a:r>
              <a:rPr lang="en-US" altLang="en-US" smtClean="0"/>
              <a:t>for p.</a:t>
            </a:r>
          </a:p>
          <a:p>
            <a:endParaRPr lang="en-US" altLang="en-US" smtClean="0"/>
          </a:p>
        </p:txBody>
      </p:sp>
      <p:sp>
        <p:nvSpPr>
          <p:cNvPr id="20484" name="Line 1028"/>
          <p:cNvSpPr>
            <a:spLocks noChangeShapeType="1"/>
          </p:cNvSpPr>
          <p:nvPr/>
        </p:nvSpPr>
        <p:spPr bwMode="auto">
          <a:xfrm>
            <a:off x="3352800" y="6019800"/>
            <a:ext cx="27432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85" name="Text Box 1029"/>
          <p:cNvSpPr txBox="1">
            <a:spLocks noChangeArrowheads="1"/>
          </p:cNvSpPr>
          <p:nvPr/>
        </p:nvSpPr>
        <p:spPr bwMode="auto">
          <a:xfrm>
            <a:off x="4478338" y="6096000"/>
            <a:ext cx="3397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a:t>p</a:t>
            </a:r>
            <a:endParaRPr lang="en-US" altLang="en-US" sz="2400" baseline="-25000"/>
          </a:p>
        </p:txBody>
      </p:sp>
      <p:sp>
        <p:nvSpPr>
          <p:cNvPr id="20486" name="Text Box 1030"/>
          <p:cNvSpPr txBox="1">
            <a:spLocks noChangeArrowheads="1"/>
          </p:cNvSpPr>
          <p:nvPr/>
        </p:nvSpPr>
        <p:spPr bwMode="auto">
          <a:xfrm>
            <a:off x="3035300" y="5765800"/>
            <a:ext cx="5413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a:t>L</a:t>
            </a:r>
          </a:p>
        </p:txBody>
      </p:sp>
      <p:sp>
        <p:nvSpPr>
          <p:cNvPr id="20487" name="Text Box 1031"/>
          <p:cNvSpPr txBox="1">
            <a:spLocks noChangeArrowheads="1"/>
          </p:cNvSpPr>
          <p:nvPr/>
        </p:nvSpPr>
        <p:spPr bwMode="auto">
          <a:xfrm>
            <a:off x="6057900" y="5765800"/>
            <a:ext cx="38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a:t>U</a:t>
            </a:r>
          </a:p>
        </p:txBody>
      </p:sp>
      <p:cxnSp>
        <p:nvCxnSpPr>
          <p:cNvPr id="15368" name="Straight Connector 9"/>
          <p:cNvCxnSpPr>
            <a:cxnSpLocks noChangeShapeType="1"/>
          </p:cNvCxnSpPr>
          <p:nvPr/>
        </p:nvCxnSpPr>
        <p:spPr bwMode="auto">
          <a:xfrm rot="5400000">
            <a:off x="4533900" y="6057900"/>
            <a:ext cx="228600" cy="0"/>
          </a:xfrm>
          <a:prstGeom prst="line">
            <a:avLst/>
          </a:prstGeom>
          <a:ln>
            <a:solidFill>
              <a:srgbClr val="0070C0"/>
            </a:solidFill>
            <a:headEnd/>
            <a:tailEnd/>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609600"/>
            <a:ext cx="9144000" cy="1143000"/>
          </a:xfrm>
        </p:spPr>
        <p:txBody>
          <a:bodyPr/>
          <a:lstStyle/>
          <a:p>
            <a:r>
              <a:rPr lang="en-US" altLang="en-US" b="1" smtClean="0">
                <a:solidFill>
                  <a:srgbClr val="0070C0"/>
                </a:solidFill>
              </a:rPr>
              <a:t>95% Confidence interval (CI) formula for a proportion, p</a:t>
            </a:r>
            <a:endParaRPr lang="en-US" altLang="en-US" smtClean="0">
              <a:solidFill>
                <a:srgbClr val="0070C0"/>
              </a:solidFill>
            </a:endParaRPr>
          </a:p>
        </p:txBody>
      </p:sp>
      <p:sp>
        <p:nvSpPr>
          <p:cNvPr id="21507" name="Rectangle 3"/>
          <p:cNvSpPr>
            <a:spLocks noGrp="1" noChangeArrowheads="1"/>
          </p:cNvSpPr>
          <p:nvPr>
            <p:ph type="body" idx="1"/>
          </p:nvPr>
        </p:nvSpPr>
        <p:spPr>
          <a:xfrm>
            <a:off x="228600" y="2362200"/>
            <a:ext cx="8610600" cy="4495800"/>
          </a:xfrm>
        </p:spPr>
        <p:txBody>
          <a:bodyPr/>
          <a:lstStyle/>
          <a:p>
            <a:pPr algn="ctr">
              <a:buClr>
                <a:schemeClr val="accent2"/>
              </a:buClr>
              <a:buFontTx/>
              <a:buNone/>
            </a:pPr>
            <a:r>
              <a:rPr lang="en-US" altLang="en-US" smtClean="0"/>
              <a:t>	</a:t>
            </a:r>
          </a:p>
          <a:p>
            <a:pPr algn="ctr">
              <a:buClr>
                <a:schemeClr val="accent2"/>
              </a:buClr>
            </a:pPr>
            <a:endParaRPr lang="en-US" altLang="en-US" smtClean="0"/>
          </a:p>
          <a:p>
            <a:pPr algn="ctr">
              <a:buClr>
                <a:schemeClr val="accent2"/>
              </a:buClr>
              <a:buFontTx/>
              <a:buNone/>
            </a:pPr>
            <a:r>
              <a:rPr lang="en-US" altLang="en-US" smtClean="0"/>
              <a:t>95% CI for p = p ± 1.96</a:t>
            </a:r>
            <a:r>
              <a:rPr lang="en-US" altLang="en-US" smtClean="0">
                <a:sym typeface="Symbol" panose="05050102010706020507" pitchFamily="18" charset="2"/>
              </a:rPr>
              <a:t></a:t>
            </a:r>
            <a:r>
              <a:rPr lang="en-US" altLang="en-US" smtClean="0"/>
              <a:t> [(p)(1-p)/n]</a:t>
            </a:r>
          </a:p>
          <a:p>
            <a:pPr>
              <a:buClr>
                <a:schemeClr val="accent2"/>
              </a:buClr>
            </a:pPr>
            <a:endParaRPr lang="en-US" altLang="en-US" smtClean="0"/>
          </a:p>
        </p:txBody>
      </p:sp>
      <p:sp>
        <p:nvSpPr>
          <p:cNvPr id="21508" name="Line 6"/>
          <p:cNvSpPr>
            <a:spLocks noChangeShapeType="1"/>
          </p:cNvSpPr>
          <p:nvPr/>
        </p:nvSpPr>
        <p:spPr bwMode="auto">
          <a:xfrm>
            <a:off x="5562600" y="35814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85" name="Text Box 7"/>
          <p:cNvSpPr txBox="1">
            <a:spLocks noChangeArrowheads="1"/>
          </p:cNvSpPr>
          <p:nvPr/>
        </p:nvSpPr>
        <p:spPr bwMode="auto">
          <a:xfrm>
            <a:off x="0" y="4356100"/>
            <a:ext cx="9144000" cy="1754188"/>
          </a:xfrm>
          <a:prstGeom prst="rect">
            <a:avLst/>
          </a:prstGeom>
          <a:ln>
            <a:noFill/>
          </a:ln>
        </p:spPr>
        <p:style>
          <a:lnRef idx="2">
            <a:schemeClr val="dk1"/>
          </a:lnRef>
          <a:fillRef idx="1">
            <a:schemeClr val="lt1"/>
          </a:fillRef>
          <a:effectRef idx="0">
            <a:schemeClr val="dk1"/>
          </a:effectRef>
          <a:fontRef idx="minor">
            <a:schemeClr val="dk1"/>
          </a:fontRef>
        </p:style>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defRPr/>
            </a:pPr>
            <a:r>
              <a:rPr lang="en-US" altLang="en-US" sz="1800" dirty="0" smtClean="0"/>
              <a:t>I. The larger the n, the narrower (more precise) the CI, as n is in denominator.</a:t>
            </a:r>
          </a:p>
          <a:p>
            <a:pPr algn="ctr">
              <a:spcBef>
                <a:spcPct val="0"/>
              </a:spcBef>
              <a:buFontTx/>
              <a:buNone/>
              <a:defRPr/>
            </a:pPr>
            <a:endParaRPr lang="en-US" altLang="en-US" sz="1800" dirty="0" smtClean="0"/>
          </a:p>
          <a:p>
            <a:pPr algn="ctr">
              <a:spcBef>
                <a:spcPct val="0"/>
              </a:spcBef>
              <a:buFontTx/>
              <a:buNone/>
              <a:defRPr/>
            </a:pPr>
            <a:r>
              <a:rPr lang="en-US" altLang="en-US" sz="1800" dirty="0" smtClean="0"/>
              <a:t>II. The further p is from 0.5, the narrower (more precise) the CI, as (p)(1-p) is in numerator.</a:t>
            </a:r>
          </a:p>
          <a:p>
            <a:pPr algn="ctr">
              <a:spcBef>
                <a:spcPct val="0"/>
              </a:spcBef>
              <a:buFontTx/>
              <a:buNone/>
              <a:defRPr/>
            </a:pPr>
            <a:r>
              <a:rPr lang="en-US" altLang="en-US" sz="1800" dirty="0" smtClean="0"/>
              <a:t>If p=.5, .5 x.5=.25, </a:t>
            </a:r>
            <a:r>
              <a:rPr lang="en-US" altLang="en-US" sz="1800" dirty="0" smtClean="0">
                <a:sym typeface="Symbol" panose="05050102010706020507" pitchFamily="18" charset="2"/>
              </a:rPr>
              <a:t>=.5</a:t>
            </a:r>
            <a:endParaRPr lang="en-US" altLang="en-US" sz="1800" dirty="0" smtClean="0"/>
          </a:p>
          <a:p>
            <a:pPr algn="ctr">
              <a:spcBef>
                <a:spcPct val="0"/>
              </a:spcBef>
              <a:buFontTx/>
              <a:buNone/>
              <a:defRPr/>
            </a:pPr>
            <a:r>
              <a:rPr lang="en-US" altLang="en-US" sz="1800" dirty="0" smtClean="0"/>
              <a:t>If p=.9, .9 x .1 =.09, </a:t>
            </a:r>
            <a:r>
              <a:rPr lang="en-US" altLang="en-US" sz="1800" dirty="0" smtClean="0">
                <a:sym typeface="Symbol" panose="05050102010706020507" pitchFamily="18" charset="2"/>
              </a:rPr>
              <a:t>=.3</a:t>
            </a:r>
            <a:endParaRPr lang="en-US" altLang="en-US" sz="1800" dirty="0" smtClean="0"/>
          </a:p>
          <a:p>
            <a:pPr algn="ctr">
              <a:spcBef>
                <a:spcPct val="0"/>
              </a:spcBef>
              <a:buFontTx/>
              <a:buNone/>
              <a:defRPr/>
            </a:pPr>
            <a:r>
              <a:rPr lang="en-US" altLang="en-US" sz="1800" dirty="0" smtClean="0"/>
              <a:t>If p=.99, .99x.01=.0099, </a:t>
            </a:r>
            <a:r>
              <a:rPr lang="en-US" altLang="en-US" sz="1800" dirty="0" smtClean="0">
                <a:sym typeface="Symbol" panose="05050102010706020507" pitchFamily="18" charset="2"/>
              </a:rPr>
              <a:t>=.0995.1</a:t>
            </a:r>
            <a:endParaRPr lang="en-US" altLang="en-US" sz="18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xfrm>
            <a:off x="0" y="762000"/>
            <a:ext cx="9144000" cy="5334000"/>
          </a:xfrm>
        </p:spPr>
        <p:txBody>
          <a:bodyPr/>
          <a:lstStyle/>
          <a:p>
            <a:pPr>
              <a:buClr>
                <a:schemeClr val="accent2"/>
              </a:buClr>
              <a:buFontTx/>
              <a:buNone/>
            </a:pPr>
            <a:endParaRPr lang="en-US" altLang="en-US" smtClean="0">
              <a:solidFill>
                <a:srgbClr val="33CC33"/>
              </a:solidFill>
            </a:endParaRPr>
          </a:p>
          <a:p>
            <a:pPr>
              <a:buClr>
                <a:schemeClr val="accent2"/>
              </a:buClr>
              <a:buFontTx/>
              <a:buNone/>
            </a:pPr>
            <a:r>
              <a:rPr lang="en-US" altLang="en-US" smtClean="0"/>
              <a:t>	5 of 51 (p</a:t>
            </a:r>
            <a:r>
              <a:rPr lang="en-US" altLang="en-US" baseline="-25000" smtClean="0"/>
              <a:t>1</a:t>
            </a:r>
            <a:r>
              <a:rPr lang="en-US" altLang="en-US" smtClean="0"/>
              <a:t>=10%, or .10) of the antibiotic group got ulcers when exposed to NSAID</a:t>
            </a:r>
          </a:p>
          <a:p>
            <a:pPr lvl="1">
              <a:buClr>
                <a:srgbClr val="0070C0"/>
              </a:buClr>
            </a:pPr>
            <a:r>
              <a:rPr lang="en-US" altLang="en-US" sz="2000" b="1" smtClean="0">
                <a:solidFill>
                  <a:srgbClr val="0070C0"/>
                </a:solidFill>
              </a:rPr>
              <a:t>95% CI for p</a:t>
            </a:r>
            <a:r>
              <a:rPr lang="en-US" altLang="en-US" sz="2000" b="1" baseline="-25000" smtClean="0">
                <a:solidFill>
                  <a:srgbClr val="0070C0"/>
                </a:solidFill>
              </a:rPr>
              <a:t>1</a:t>
            </a:r>
            <a:r>
              <a:rPr lang="en-US" altLang="en-US" sz="2000" b="1" smtClean="0">
                <a:solidFill>
                  <a:srgbClr val="0070C0"/>
                </a:solidFill>
              </a:rPr>
              <a:t> =.10 </a:t>
            </a:r>
            <a:r>
              <a:rPr lang="en-US" altLang="en-US" sz="2000" b="1" smtClean="0">
                <a:solidFill>
                  <a:srgbClr val="0070C0"/>
                </a:solidFill>
                <a:sym typeface="Symbol" panose="05050102010706020507" pitchFamily="18" charset="2"/>
              </a:rPr>
              <a:t></a:t>
            </a:r>
            <a:r>
              <a:rPr lang="en-US" altLang="en-US" sz="2000" b="1" smtClean="0">
                <a:solidFill>
                  <a:srgbClr val="0070C0"/>
                </a:solidFill>
              </a:rPr>
              <a:t> 1.96</a:t>
            </a:r>
            <a:r>
              <a:rPr lang="en-US" altLang="en-US" sz="2000" b="1" smtClean="0">
                <a:solidFill>
                  <a:srgbClr val="0070C0"/>
                </a:solidFill>
                <a:sym typeface="Symbol" panose="05050102010706020507" pitchFamily="18" charset="2"/>
              </a:rPr>
              <a:t></a:t>
            </a:r>
            <a:r>
              <a:rPr lang="en-US" altLang="en-US" sz="2000" b="1" smtClean="0">
                <a:solidFill>
                  <a:srgbClr val="0070C0"/>
                </a:solidFill>
              </a:rPr>
              <a:t>(.1)(.9)/51=.10</a:t>
            </a:r>
            <a:r>
              <a:rPr lang="en-US" altLang="en-US" sz="2000" b="1" smtClean="0">
                <a:solidFill>
                  <a:srgbClr val="0070C0"/>
                </a:solidFill>
                <a:cs typeface="Times New Roman" panose="02020603050405020304" pitchFamily="18" charset="0"/>
              </a:rPr>
              <a:t>±.08=</a:t>
            </a:r>
            <a:r>
              <a:rPr lang="en-US" altLang="en-US" sz="2000" b="1" smtClean="0">
                <a:solidFill>
                  <a:srgbClr val="0070C0"/>
                </a:solidFill>
              </a:rPr>
              <a:t>[.02, .18], or 2%,18%</a:t>
            </a:r>
            <a:endParaRPr lang="en-US" altLang="en-US" sz="2000" smtClean="0">
              <a:solidFill>
                <a:srgbClr val="0070C0"/>
              </a:solidFill>
            </a:endParaRPr>
          </a:p>
          <a:p>
            <a:pPr>
              <a:buClr>
                <a:schemeClr val="accent2"/>
              </a:buClr>
              <a:buFontTx/>
              <a:buNone/>
            </a:pPr>
            <a:r>
              <a:rPr lang="en-US" altLang="en-US" smtClean="0"/>
              <a:t>	15 of 49 (p</a:t>
            </a:r>
            <a:r>
              <a:rPr lang="en-US" altLang="en-US" baseline="-25000" smtClean="0"/>
              <a:t>2</a:t>
            </a:r>
            <a:r>
              <a:rPr lang="en-US" altLang="en-US" smtClean="0"/>
              <a:t>=31%, or .31) of the placebo- group got ulcers when exposed to NSAID</a:t>
            </a:r>
          </a:p>
          <a:p>
            <a:pPr lvl="1">
              <a:buClr>
                <a:srgbClr val="0070C0"/>
              </a:buClr>
            </a:pPr>
            <a:r>
              <a:rPr lang="en-US" altLang="en-US" sz="2000" b="1" smtClean="0">
                <a:solidFill>
                  <a:srgbClr val="0070C0"/>
                </a:solidFill>
              </a:rPr>
              <a:t>95% CI for p</a:t>
            </a:r>
            <a:r>
              <a:rPr lang="en-US" altLang="en-US" sz="2000" b="1" baseline="-25000" smtClean="0">
                <a:solidFill>
                  <a:srgbClr val="0070C0"/>
                </a:solidFill>
              </a:rPr>
              <a:t>2</a:t>
            </a:r>
            <a:r>
              <a:rPr lang="en-US" altLang="en-US" sz="2000" b="1" smtClean="0">
                <a:solidFill>
                  <a:srgbClr val="0070C0"/>
                </a:solidFill>
              </a:rPr>
              <a:t> =.31</a:t>
            </a:r>
            <a:r>
              <a:rPr lang="en-US" altLang="en-US" sz="2000" b="1" smtClean="0">
                <a:solidFill>
                  <a:srgbClr val="0070C0"/>
                </a:solidFill>
                <a:sym typeface="Symbol" panose="05050102010706020507" pitchFamily="18" charset="2"/>
              </a:rPr>
              <a:t></a:t>
            </a:r>
            <a:r>
              <a:rPr lang="en-US" altLang="en-US" sz="2000" b="1" smtClean="0">
                <a:solidFill>
                  <a:srgbClr val="0070C0"/>
                </a:solidFill>
              </a:rPr>
              <a:t>1.96</a:t>
            </a:r>
            <a:r>
              <a:rPr lang="en-US" altLang="en-US" sz="2000" b="1" smtClean="0">
                <a:solidFill>
                  <a:srgbClr val="0070C0"/>
                </a:solidFill>
                <a:sym typeface="Symbol" panose="05050102010706020507" pitchFamily="18" charset="2"/>
              </a:rPr>
              <a:t></a:t>
            </a:r>
            <a:r>
              <a:rPr lang="en-US" altLang="en-US" sz="2000" b="1" smtClean="0">
                <a:solidFill>
                  <a:srgbClr val="0070C0"/>
                </a:solidFill>
              </a:rPr>
              <a:t>(.31)(.69)/49 =.31</a:t>
            </a:r>
            <a:r>
              <a:rPr lang="en-US" altLang="en-US" sz="2000" b="1" smtClean="0">
                <a:solidFill>
                  <a:srgbClr val="0070C0"/>
                </a:solidFill>
                <a:cs typeface="Times New Roman" panose="02020603050405020304" pitchFamily="18" charset="0"/>
              </a:rPr>
              <a:t>±.13=</a:t>
            </a:r>
            <a:r>
              <a:rPr lang="en-US" altLang="en-US" sz="2000" b="1" smtClean="0">
                <a:solidFill>
                  <a:srgbClr val="0070C0"/>
                </a:solidFill>
              </a:rPr>
              <a:t>[.18,.44], or 18%, 44%</a:t>
            </a:r>
            <a:endParaRPr lang="en-US" altLang="en-US" sz="2000" smtClean="0">
              <a:solidFill>
                <a:srgbClr val="0070C0"/>
              </a:solidFill>
            </a:endParaRPr>
          </a:p>
          <a:p>
            <a:pPr>
              <a:buClr>
                <a:schemeClr val="accent2"/>
              </a:buClr>
            </a:pPr>
            <a:endParaRPr lang="en-US" altLang="en-US" sz="2000" smtClean="0">
              <a:solidFill>
                <a:srgbClr val="33CC33"/>
              </a:solidFill>
            </a:endParaRPr>
          </a:p>
        </p:txBody>
      </p:sp>
      <p:sp>
        <p:nvSpPr>
          <p:cNvPr id="22531" name="Line 4"/>
          <p:cNvSpPr>
            <a:spLocks noChangeShapeType="1"/>
          </p:cNvSpPr>
          <p:nvPr/>
        </p:nvSpPr>
        <p:spPr bwMode="auto">
          <a:xfrm>
            <a:off x="3733800" y="2438400"/>
            <a:ext cx="990600" cy="0"/>
          </a:xfrm>
          <a:prstGeom prst="line">
            <a:avLst/>
          </a:prstGeom>
          <a:noFill/>
          <a:ln w="9525">
            <a:solidFill>
              <a:srgbClr val="0070C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32" name="Line 5"/>
          <p:cNvSpPr>
            <a:spLocks noChangeShapeType="1"/>
          </p:cNvSpPr>
          <p:nvPr/>
        </p:nvSpPr>
        <p:spPr bwMode="auto">
          <a:xfrm>
            <a:off x="3581400" y="3886200"/>
            <a:ext cx="1447800" cy="0"/>
          </a:xfrm>
          <a:prstGeom prst="line">
            <a:avLst/>
          </a:prstGeom>
          <a:noFill/>
          <a:ln w="9525">
            <a:solidFill>
              <a:srgbClr val="0070C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33" name="Text Box 6"/>
          <p:cNvSpPr txBox="1">
            <a:spLocks noChangeArrowheads="1"/>
          </p:cNvSpPr>
          <p:nvPr/>
        </p:nvSpPr>
        <p:spPr bwMode="auto">
          <a:xfrm>
            <a:off x="228600" y="4495800"/>
            <a:ext cx="8488363" cy="70802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2000" u="sng"/>
              <a:t>Note</a:t>
            </a:r>
            <a:r>
              <a:rPr lang="en-US" altLang="en-US" sz="2000"/>
              <a:t>: the two 95% CIs for p</a:t>
            </a:r>
            <a:r>
              <a:rPr lang="en-US" altLang="en-US" sz="2000" baseline="-25000"/>
              <a:t>1</a:t>
            </a:r>
            <a:r>
              <a:rPr lang="en-US" altLang="en-US" sz="2000"/>
              <a:t> and p</a:t>
            </a:r>
            <a:r>
              <a:rPr lang="en-US" altLang="en-US" sz="2000" baseline="-25000"/>
              <a:t>2</a:t>
            </a:r>
            <a:r>
              <a:rPr lang="en-US" altLang="en-US" sz="2000"/>
              <a:t> hardly overlap, which means that differences</a:t>
            </a:r>
          </a:p>
          <a:p>
            <a:pPr algn="ctr">
              <a:spcBef>
                <a:spcPct val="0"/>
              </a:spcBef>
              <a:buFontTx/>
              <a:buNone/>
            </a:pPr>
            <a:r>
              <a:rPr lang="en-US" altLang="en-US" sz="2000"/>
              <a:t>are unlikely to be due to chance.</a:t>
            </a:r>
          </a:p>
        </p:txBody>
      </p:sp>
      <p:sp>
        <p:nvSpPr>
          <p:cNvPr id="22534" name="TextBox 5"/>
          <p:cNvSpPr txBox="1">
            <a:spLocks noChangeArrowheads="1"/>
          </p:cNvSpPr>
          <p:nvPr/>
        </p:nvSpPr>
        <p:spPr bwMode="auto">
          <a:xfrm>
            <a:off x="3124200" y="762000"/>
            <a:ext cx="3067050" cy="461963"/>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i="1"/>
              <a:t>H. pylori</a:t>
            </a:r>
            <a:r>
              <a:rPr lang="en-US" altLang="en-US" sz="2400"/>
              <a:t>/NSAID study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p:txBody>
          <a:bodyPr/>
          <a:lstStyle/>
          <a:p>
            <a:r>
              <a:rPr lang="en-US" altLang="en-US" smtClean="0">
                <a:solidFill>
                  <a:srgbClr val="0070C0"/>
                </a:solidFill>
              </a:rPr>
              <a:t>Why discuss statistics ?</a:t>
            </a:r>
          </a:p>
        </p:txBody>
      </p:sp>
      <p:sp>
        <p:nvSpPr>
          <p:cNvPr id="5123" name="Rectangle 5"/>
          <p:cNvSpPr>
            <a:spLocks noGrp="1" noChangeArrowheads="1"/>
          </p:cNvSpPr>
          <p:nvPr>
            <p:ph type="body" idx="1"/>
          </p:nvPr>
        </p:nvSpPr>
        <p:spPr>
          <a:xfrm>
            <a:off x="0" y="1981200"/>
            <a:ext cx="9144000" cy="4876800"/>
          </a:xfrm>
          <a:noFill/>
        </p:spPr>
        <p:txBody>
          <a:bodyPr/>
          <a:lstStyle/>
          <a:p>
            <a:pPr>
              <a:buClr>
                <a:srgbClr val="0070C0"/>
              </a:buClr>
            </a:pPr>
            <a:r>
              <a:rPr lang="en-US" altLang="en-US" sz="2800" smtClean="0"/>
              <a:t>To understand research studies in medical journals</a:t>
            </a:r>
          </a:p>
          <a:p>
            <a:pPr>
              <a:buClr>
                <a:srgbClr val="0070C0"/>
              </a:buClr>
            </a:pPr>
            <a:endParaRPr lang="en-US" altLang="en-US" sz="2800" smtClean="0"/>
          </a:p>
          <a:p>
            <a:pPr>
              <a:buClr>
                <a:srgbClr val="0070C0"/>
              </a:buClr>
            </a:pPr>
            <a:r>
              <a:rPr lang="en-US" altLang="en-US" sz="2800" smtClean="0"/>
              <a:t>To design and then analyze research studies</a:t>
            </a:r>
          </a:p>
          <a:p>
            <a:pPr>
              <a:buClr>
                <a:srgbClr val="0070C0"/>
              </a:buClr>
            </a:pPr>
            <a:endParaRPr lang="en-US" altLang="en-US" sz="2800" smtClean="0"/>
          </a:p>
          <a:p>
            <a:pPr>
              <a:buClr>
                <a:srgbClr val="0070C0"/>
              </a:buClr>
            </a:pPr>
            <a:r>
              <a:rPr lang="en-US" altLang="en-US" sz="2800" smtClean="0"/>
              <a:t>To help explain research studies to our patients</a:t>
            </a:r>
          </a:p>
          <a:p>
            <a:pPr>
              <a:buClr>
                <a:srgbClr val="0070C0"/>
              </a:buClr>
            </a:pPr>
            <a:endParaRPr lang="en-US" altLang="en-US" sz="2800" smtClean="0"/>
          </a:p>
          <a:p>
            <a:pPr>
              <a:buClr>
                <a:srgbClr val="0070C0"/>
              </a:buClr>
            </a:pPr>
            <a:r>
              <a:rPr lang="en-US" altLang="en-US" sz="2800" smtClean="0"/>
              <a:t>(To answer a few questions on board examinations)</a:t>
            </a:r>
          </a:p>
          <a:p>
            <a:pPr>
              <a:buClr>
                <a:srgbClr val="0070C0"/>
              </a:buClr>
              <a:buFontTx/>
              <a:buNone/>
            </a:pPr>
            <a:r>
              <a:rPr lang="en-US" altLang="en-US" sz="280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76200" y="609600"/>
            <a:ext cx="8763000" cy="1143000"/>
          </a:xfrm>
        </p:spPr>
        <p:txBody>
          <a:bodyPr/>
          <a:lstStyle/>
          <a:p>
            <a:r>
              <a:rPr lang="en-US" altLang="en-US" b="1" smtClean="0"/>
              <a:t>Analyzing graphs with 95% CIs</a:t>
            </a:r>
          </a:p>
        </p:txBody>
      </p:sp>
      <p:sp>
        <p:nvSpPr>
          <p:cNvPr id="23555" name="Content Placeholder 2"/>
          <p:cNvSpPr>
            <a:spLocks noGrp="1"/>
          </p:cNvSpPr>
          <p:nvPr>
            <p:ph sz="half" idx="1"/>
          </p:nvPr>
        </p:nvSpPr>
        <p:spPr>
          <a:xfrm>
            <a:off x="0" y="1981200"/>
            <a:ext cx="4495800" cy="4114800"/>
          </a:xfrm>
        </p:spPr>
        <p:txBody>
          <a:bodyPr/>
          <a:lstStyle/>
          <a:p>
            <a:pPr marL="0" indent="0">
              <a:buFontTx/>
              <a:buNone/>
            </a:pPr>
            <a:r>
              <a:rPr lang="en-US" altLang="en-US" smtClean="0"/>
              <a:t>Teaching Advanced Life Support (ALS):</a:t>
            </a:r>
          </a:p>
          <a:p>
            <a:pPr marL="0" indent="0">
              <a:buFontTx/>
              <a:buNone/>
            </a:pPr>
            <a:r>
              <a:rPr lang="en-US" altLang="en-US" smtClean="0"/>
              <a:t>electronic ALS (e-ALS) vs. </a:t>
            </a:r>
          </a:p>
          <a:p>
            <a:pPr marL="0" indent="0">
              <a:buFontTx/>
              <a:buNone/>
            </a:pPr>
            <a:r>
              <a:rPr lang="en-US" altLang="en-US" smtClean="0"/>
              <a:t>conventional classroom ALS (c-ALS)</a:t>
            </a:r>
          </a:p>
        </p:txBody>
      </p:sp>
      <p:pic>
        <p:nvPicPr>
          <p:cNvPr id="23556" name="Picture 2" descr="Image not available."/>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495800" y="2209800"/>
            <a:ext cx="4191000" cy="2362200"/>
          </a:xfrm>
          <a:noFill/>
        </p:spPr>
      </p:pic>
      <p:sp>
        <p:nvSpPr>
          <p:cNvPr id="23557" name="TextBox 11"/>
          <p:cNvSpPr txBox="1">
            <a:spLocks noChangeArrowheads="1"/>
          </p:cNvSpPr>
          <p:nvPr/>
        </p:nvSpPr>
        <p:spPr bwMode="auto">
          <a:xfrm>
            <a:off x="5668963" y="4641850"/>
            <a:ext cx="31702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b="1">
                <a:solidFill>
                  <a:srgbClr val="FF0000"/>
                </a:solidFill>
              </a:rPr>
              <a:t>95% CI of a difference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85800" y="-228600"/>
            <a:ext cx="7772400" cy="1143000"/>
          </a:xfrm>
        </p:spPr>
        <p:txBody>
          <a:bodyPr/>
          <a:lstStyle/>
          <a:p>
            <a:r>
              <a:rPr lang="en-US" altLang="en-US" b="1" smtClean="0"/>
              <a:t>95% CI of a difference</a:t>
            </a:r>
          </a:p>
        </p:txBody>
      </p:sp>
      <p:sp>
        <p:nvSpPr>
          <p:cNvPr id="24579" name="Content Placeholder 2"/>
          <p:cNvSpPr>
            <a:spLocks noGrp="1"/>
          </p:cNvSpPr>
          <p:nvPr>
            <p:ph idx="1"/>
          </p:nvPr>
        </p:nvSpPr>
        <p:spPr>
          <a:xfrm>
            <a:off x="0" y="914400"/>
            <a:ext cx="9144000" cy="4114800"/>
          </a:xfrm>
        </p:spPr>
        <p:txBody>
          <a:bodyPr/>
          <a:lstStyle/>
          <a:p>
            <a:r>
              <a:rPr lang="en-US" altLang="en-US" sz="2800" smtClean="0"/>
              <a:t>Two doses of HCTZ are compared in 400 patients with mild systolic hypertension, 198 randomly treated with 12.5 mg and 202 with 25 mg. Mean SBP at the beginning of the study was 144 mmHg in both groups. </a:t>
            </a:r>
          </a:p>
          <a:p>
            <a:r>
              <a:rPr lang="en-US" altLang="en-US" sz="2800" smtClean="0"/>
              <a:t>After 8 weeks, SBP was 138</a:t>
            </a:r>
            <a:r>
              <a:rPr lang="en-US" altLang="en-US" sz="2800" smtClean="0">
                <a:sym typeface="Symbol" panose="05050102010706020507" pitchFamily="18" charset="2"/>
              </a:rPr>
              <a:t>8 mmHg in the 12.5 mg HCTZ group and 1359 mmHg in the 25 mg HCTZ group (meanSD). </a:t>
            </a:r>
            <a:r>
              <a:rPr lang="en-US" altLang="en-US" sz="2800" smtClean="0"/>
              <a:t>What is the 95% CI of this 3 mm Hg difference, and does it include (overlap with) zero?</a:t>
            </a:r>
          </a:p>
          <a:p>
            <a:r>
              <a:rPr lang="en-US" altLang="en-US" sz="2800" smtClean="0">
                <a:hlinkClick r:id="rId2"/>
              </a:rPr>
              <a:t>http://www.graphpad.com/quickcalcs/index.cfm</a:t>
            </a:r>
            <a:endParaRPr lang="en-US" altLang="en-US" sz="2800" smtClean="0"/>
          </a:p>
          <a:p>
            <a:r>
              <a:rPr lang="en-US" altLang="en-US" sz="2800" smtClean="0"/>
              <a:t>Difference = 3 mmHg, with 95% CI of 1.32 to 4.68 mmHg</a:t>
            </a:r>
          </a:p>
          <a:p>
            <a:pPr>
              <a:buFontTx/>
              <a:buNone/>
            </a:pPr>
            <a:endParaRPr lang="en-US" altLang="en-US" sz="2800" smtClean="0"/>
          </a:p>
          <a:p>
            <a:endParaRPr lang="en-US" altLang="en-US" sz="280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0" y="0"/>
            <a:ext cx="9144000" cy="1143000"/>
          </a:xfrm>
        </p:spPr>
        <p:txBody>
          <a:bodyPr/>
          <a:lstStyle/>
          <a:p>
            <a:r>
              <a:rPr lang="en-US" altLang="en-US" b="1" smtClean="0">
                <a:solidFill>
                  <a:srgbClr val="0070C0"/>
                </a:solidFill>
              </a:rPr>
              <a:t>Some important statistical concepts</a:t>
            </a:r>
          </a:p>
        </p:txBody>
      </p:sp>
      <p:sp>
        <p:nvSpPr>
          <p:cNvPr id="18435" name="Rectangle 1027"/>
          <p:cNvSpPr>
            <a:spLocks noGrp="1" noChangeArrowheads="1"/>
          </p:cNvSpPr>
          <p:nvPr>
            <p:ph type="body" idx="1"/>
          </p:nvPr>
        </p:nvSpPr>
        <p:spPr>
          <a:xfrm>
            <a:off x="228600" y="1676400"/>
            <a:ext cx="9144000" cy="5029200"/>
          </a:xfrm>
        </p:spPr>
        <p:txBody>
          <a:bodyPr/>
          <a:lstStyle/>
          <a:p>
            <a:pPr>
              <a:lnSpc>
                <a:spcPct val="90000"/>
              </a:lnSpc>
              <a:buClr>
                <a:srgbClr val="0070C0"/>
              </a:buClr>
              <a:defRPr/>
            </a:pPr>
            <a:r>
              <a:rPr lang="en-US" altLang="en-US" sz="2400" b="1" dirty="0" smtClean="0">
                <a:solidFill>
                  <a:schemeClr val="bg1">
                    <a:lumMod val="65000"/>
                  </a:schemeClr>
                </a:solidFill>
              </a:rPr>
              <a:t>Confidence intervals (usually reported as 95% CIs)</a:t>
            </a:r>
          </a:p>
          <a:p>
            <a:pPr>
              <a:lnSpc>
                <a:spcPct val="90000"/>
              </a:lnSpc>
              <a:buClr>
                <a:srgbClr val="0070C0"/>
              </a:buClr>
              <a:defRPr/>
            </a:pPr>
            <a:endParaRPr lang="en-US" altLang="en-US" sz="2400" dirty="0" smtClean="0">
              <a:solidFill>
                <a:schemeClr val="bg1">
                  <a:lumMod val="65000"/>
                </a:schemeClr>
              </a:solidFill>
            </a:endParaRPr>
          </a:p>
          <a:p>
            <a:pPr>
              <a:lnSpc>
                <a:spcPct val="90000"/>
              </a:lnSpc>
              <a:buClr>
                <a:srgbClr val="0070C0"/>
              </a:buClr>
              <a:defRPr/>
            </a:pPr>
            <a:r>
              <a:rPr lang="en-US" altLang="en-US" sz="2400" b="1" dirty="0" smtClean="0">
                <a:solidFill>
                  <a:srgbClr val="33CC33"/>
                </a:solidFill>
              </a:rPr>
              <a:t>Absolute and relative risk reductions</a:t>
            </a:r>
          </a:p>
          <a:p>
            <a:pPr>
              <a:lnSpc>
                <a:spcPct val="90000"/>
              </a:lnSpc>
              <a:buClr>
                <a:srgbClr val="0070C0"/>
              </a:buClr>
              <a:defRPr/>
            </a:pPr>
            <a:endParaRPr lang="en-US" altLang="en-US" sz="2400" b="1" dirty="0" smtClean="0">
              <a:solidFill>
                <a:srgbClr val="33CC33"/>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04800" y="685800"/>
            <a:ext cx="8839200" cy="1143000"/>
          </a:xfrm>
        </p:spPr>
        <p:txBody>
          <a:bodyPr/>
          <a:lstStyle/>
          <a:p>
            <a:pPr>
              <a:defRPr/>
            </a:pPr>
            <a:r>
              <a:rPr lang="en-US" b="1" dirty="0" smtClean="0">
                <a:solidFill>
                  <a:srgbClr val="0070C0"/>
                </a:solidFill>
              </a:rPr>
              <a:t>Absolute risk reduction (ARR) </a:t>
            </a:r>
            <a:br>
              <a:rPr lang="en-US" b="1" dirty="0" smtClean="0">
                <a:solidFill>
                  <a:srgbClr val="0070C0"/>
                </a:solidFill>
              </a:rPr>
            </a:br>
            <a:r>
              <a:rPr lang="en-US" b="1" dirty="0" smtClean="0">
                <a:solidFill>
                  <a:srgbClr val="0070C0"/>
                </a:solidFill>
              </a:rPr>
              <a:t>and the 95% CI of this difference</a:t>
            </a:r>
            <a:br>
              <a:rPr lang="en-US" b="1" dirty="0" smtClean="0">
                <a:solidFill>
                  <a:srgbClr val="0070C0"/>
                </a:solidFill>
              </a:rPr>
            </a:br>
            <a:r>
              <a:rPr lang="en-US" b="1" dirty="0" smtClean="0">
                <a:solidFill>
                  <a:srgbClr val="0070C0"/>
                </a:solidFill>
                <a:effectLst>
                  <a:outerShdw blurRad="38100" dist="38100" dir="2700000" algn="tl">
                    <a:srgbClr val="000000"/>
                  </a:outerShdw>
                </a:effectLst>
              </a:rPr>
              <a:t/>
            </a:r>
            <a:br>
              <a:rPr lang="en-US" b="1" dirty="0" smtClean="0">
                <a:solidFill>
                  <a:srgbClr val="0070C0"/>
                </a:solidFill>
                <a:effectLst>
                  <a:outerShdw blurRad="38100" dist="38100" dir="2700000" algn="tl">
                    <a:srgbClr val="000000"/>
                  </a:outerShdw>
                </a:effectLst>
              </a:rPr>
            </a:br>
            <a:endParaRPr lang="en-US" b="1" dirty="0" smtClean="0">
              <a:solidFill>
                <a:srgbClr val="0070C0"/>
              </a:solidFill>
              <a:effectLst>
                <a:outerShdw blurRad="38100" dist="38100" dir="2700000" algn="tl">
                  <a:srgbClr val="000000"/>
                </a:outerShdw>
              </a:effectLst>
            </a:endParaRPr>
          </a:p>
        </p:txBody>
      </p:sp>
      <p:sp>
        <p:nvSpPr>
          <p:cNvPr id="16387" name="Rectangle 3"/>
          <p:cNvSpPr>
            <a:spLocks noGrp="1" noChangeArrowheads="1"/>
          </p:cNvSpPr>
          <p:nvPr>
            <p:ph type="body" idx="1"/>
          </p:nvPr>
        </p:nvSpPr>
        <p:spPr>
          <a:xfrm>
            <a:off x="0" y="1524000"/>
            <a:ext cx="9144000" cy="4114800"/>
          </a:xfrm>
        </p:spPr>
        <p:txBody>
          <a:bodyPr/>
          <a:lstStyle/>
          <a:p>
            <a:pPr>
              <a:lnSpc>
                <a:spcPct val="90000"/>
              </a:lnSpc>
              <a:buClr>
                <a:srgbClr val="0070C0"/>
              </a:buClr>
              <a:defRPr/>
            </a:pPr>
            <a:endParaRPr lang="en-US" altLang="en-US" sz="2800" dirty="0" smtClean="0"/>
          </a:p>
          <a:p>
            <a:pPr>
              <a:lnSpc>
                <a:spcPct val="90000"/>
              </a:lnSpc>
              <a:buClr>
                <a:srgbClr val="0070C0"/>
              </a:buClr>
              <a:defRPr/>
            </a:pPr>
            <a:r>
              <a:rPr lang="en-US" altLang="en-US" sz="2800" dirty="0" smtClean="0"/>
              <a:t>The ARR with antibiotic therapy was 31%-10%= 21%. </a:t>
            </a:r>
          </a:p>
          <a:p>
            <a:pPr>
              <a:lnSpc>
                <a:spcPct val="90000"/>
              </a:lnSpc>
              <a:buClr>
                <a:srgbClr val="0070C0"/>
              </a:buClr>
              <a:defRPr/>
            </a:pPr>
            <a:r>
              <a:rPr lang="en-US" altLang="en-US" sz="2800" dirty="0" smtClean="0"/>
              <a:t>The 95% CI of this risk reduction, p</a:t>
            </a:r>
            <a:r>
              <a:rPr lang="en-US" altLang="en-US" sz="2800" baseline="-25000" dirty="0" smtClean="0"/>
              <a:t>1</a:t>
            </a:r>
            <a:r>
              <a:rPr lang="en-US" altLang="en-US" sz="2800" dirty="0" smtClean="0"/>
              <a:t>-p</a:t>
            </a:r>
            <a:r>
              <a:rPr lang="en-US" altLang="en-US" sz="2800" baseline="-25000" dirty="0" smtClean="0"/>
              <a:t>2</a:t>
            </a:r>
            <a:r>
              <a:rPr lang="en-US" altLang="en-US" sz="2800" dirty="0" smtClean="0"/>
              <a:t> = </a:t>
            </a:r>
          </a:p>
          <a:p>
            <a:pPr>
              <a:lnSpc>
                <a:spcPct val="90000"/>
              </a:lnSpc>
              <a:buClr>
                <a:srgbClr val="0070C0"/>
              </a:buClr>
              <a:buFontTx/>
              <a:buNone/>
              <a:defRPr/>
            </a:pPr>
            <a:r>
              <a:rPr lang="en-US" altLang="en-US" sz="2800" dirty="0" smtClean="0"/>
              <a:t>	(p</a:t>
            </a:r>
            <a:r>
              <a:rPr lang="en-US" altLang="en-US" sz="2800" baseline="-25000" dirty="0" smtClean="0"/>
              <a:t>1</a:t>
            </a:r>
            <a:r>
              <a:rPr lang="en-US" altLang="en-US" sz="2800" dirty="0" smtClean="0"/>
              <a:t>-p</a:t>
            </a:r>
            <a:r>
              <a:rPr lang="en-US" altLang="en-US" sz="2800" baseline="-25000" dirty="0" smtClean="0"/>
              <a:t>2</a:t>
            </a:r>
            <a:r>
              <a:rPr lang="en-US" altLang="en-US" sz="2800" dirty="0" smtClean="0"/>
              <a:t>) </a:t>
            </a:r>
            <a:r>
              <a:rPr lang="en-US" altLang="en-US" sz="2800" dirty="0" smtClean="0">
                <a:sym typeface="Symbol" panose="05050102010706020507" pitchFamily="18" charset="2"/>
              </a:rPr>
              <a:t></a:t>
            </a:r>
            <a:r>
              <a:rPr lang="en-US" altLang="en-US" sz="2800" dirty="0" smtClean="0"/>
              <a:t> 1.96 </a:t>
            </a:r>
            <a:r>
              <a:rPr lang="en-US" altLang="en-US" sz="2800" dirty="0" smtClean="0">
                <a:sym typeface="Symbol" panose="05050102010706020507" pitchFamily="18" charset="2"/>
              </a:rPr>
              <a:t></a:t>
            </a:r>
            <a:r>
              <a:rPr lang="en-US" altLang="en-US" sz="2800" dirty="0" smtClean="0"/>
              <a:t> (p</a:t>
            </a:r>
            <a:r>
              <a:rPr lang="en-US" altLang="en-US" sz="2800" baseline="-25000" dirty="0" smtClean="0"/>
              <a:t>1</a:t>
            </a:r>
            <a:r>
              <a:rPr lang="en-US" altLang="en-US" sz="2800" dirty="0" smtClean="0"/>
              <a:t>)(1-p</a:t>
            </a:r>
            <a:r>
              <a:rPr lang="en-US" altLang="en-US" sz="2800" baseline="-25000" dirty="0" smtClean="0"/>
              <a:t>1</a:t>
            </a:r>
            <a:r>
              <a:rPr lang="en-US" altLang="en-US" sz="2800" dirty="0" smtClean="0"/>
              <a:t>)/n</a:t>
            </a:r>
            <a:r>
              <a:rPr lang="en-US" altLang="en-US" sz="2800" baseline="-25000" dirty="0" smtClean="0"/>
              <a:t>1</a:t>
            </a:r>
            <a:r>
              <a:rPr lang="en-US" altLang="en-US" sz="2800" dirty="0" smtClean="0"/>
              <a:t>+ (p</a:t>
            </a:r>
            <a:r>
              <a:rPr lang="en-US" altLang="en-US" sz="2800" baseline="-25000" dirty="0" smtClean="0"/>
              <a:t>2</a:t>
            </a:r>
            <a:r>
              <a:rPr lang="en-US" altLang="en-US" sz="2800" dirty="0" smtClean="0"/>
              <a:t>)(1-p</a:t>
            </a:r>
            <a:r>
              <a:rPr lang="en-US" altLang="en-US" sz="2800" baseline="-25000" dirty="0" smtClean="0"/>
              <a:t>2</a:t>
            </a:r>
            <a:r>
              <a:rPr lang="en-US" altLang="en-US" sz="2800" dirty="0" smtClean="0"/>
              <a:t>)/n</a:t>
            </a:r>
            <a:r>
              <a:rPr lang="en-US" altLang="en-US" sz="2800" baseline="-25000" dirty="0" smtClean="0"/>
              <a:t>2</a:t>
            </a:r>
            <a:r>
              <a:rPr lang="en-US" altLang="en-US" sz="2800" dirty="0" smtClean="0"/>
              <a:t>) =                      21% </a:t>
            </a:r>
            <a:r>
              <a:rPr lang="en-US" altLang="en-US" sz="2800" dirty="0" smtClean="0">
                <a:sym typeface="Symbol" panose="05050102010706020507" pitchFamily="18" charset="2"/>
              </a:rPr>
              <a:t></a:t>
            </a:r>
            <a:r>
              <a:rPr lang="en-US" altLang="en-US" sz="2800" dirty="0" smtClean="0"/>
              <a:t>15%, or [6%, 36%]. </a:t>
            </a:r>
          </a:p>
          <a:p>
            <a:pPr>
              <a:lnSpc>
                <a:spcPct val="90000"/>
              </a:lnSpc>
              <a:buClr>
                <a:srgbClr val="0070C0"/>
              </a:buClr>
              <a:defRPr/>
            </a:pPr>
            <a:r>
              <a:rPr lang="en-US" altLang="en-US" sz="2800" dirty="0" smtClean="0"/>
              <a:t>The ARR with antibiotics is somewhere between 6% and 36%, with 95% confidence.</a:t>
            </a:r>
          </a:p>
          <a:p>
            <a:pPr>
              <a:lnSpc>
                <a:spcPct val="90000"/>
              </a:lnSpc>
              <a:buClr>
                <a:srgbClr val="0070C0"/>
              </a:buClr>
              <a:defRPr/>
            </a:pPr>
            <a:r>
              <a:rPr lang="en-US" altLang="en-US" sz="2800" dirty="0" smtClean="0"/>
              <a:t>This CI does not overlap 0 and thus unlikely due to chance.</a:t>
            </a:r>
          </a:p>
          <a:p>
            <a:pPr>
              <a:lnSpc>
                <a:spcPct val="90000"/>
              </a:lnSpc>
              <a:buClr>
                <a:srgbClr val="0070C0"/>
              </a:buClr>
              <a:defRPr/>
            </a:pPr>
            <a:r>
              <a:rPr lang="en-US" altLang="en-US" sz="2800" dirty="0" smtClean="0"/>
              <a:t>Free calculator: </a:t>
            </a:r>
            <a:r>
              <a:rPr lang="en-US" altLang="en-US" sz="2000" b="1" dirty="0" smtClean="0">
                <a:hlinkClick r:id="rId2"/>
              </a:rPr>
              <a:t>http://vassarstats.net/prop2_ind.html</a:t>
            </a:r>
            <a:endParaRPr lang="en-US" altLang="en-US" sz="2000" b="1" dirty="0" smtClean="0"/>
          </a:p>
          <a:p>
            <a:pPr marL="0" indent="0">
              <a:lnSpc>
                <a:spcPct val="90000"/>
              </a:lnSpc>
              <a:buClr>
                <a:srgbClr val="0070C0"/>
              </a:buClr>
              <a:buFontTx/>
              <a:buNone/>
              <a:defRPr/>
            </a:pPr>
            <a:endParaRPr lang="en-US" altLang="en-US" dirty="0" smtClean="0"/>
          </a:p>
        </p:txBody>
      </p:sp>
      <p:cxnSp>
        <p:nvCxnSpPr>
          <p:cNvPr id="26628" name="Straight Connector 4"/>
          <p:cNvCxnSpPr>
            <a:cxnSpLocks noChangeShapeType="1"/>
          </p:cNvCxnSpPr>
          <p:nvPr/>
        </p:nvCxnSpPr>
        <p:spPr bwMode="auto">
          <a:xfrm>
            <a:off x="2667000" y="2971800"/>
            <a:ext cx="4038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09600" y="76200"/>
            <a:ext cx="7772400" cy="1143000"/>
          </a:xfrm>
        </p:spPr>
        <p:txBody>
          <a:bodyPr/>
          <a:lstStyle/>
          <a:p>
            <a:r>
              <a:rPr lang="en-US" altLang="en-US" b="1" smtClean="0">
                <a:solidFill>
                  <a:srgbClr val="0070C0"/>
                </a:solidFill>
              </a:rPr>
              <a:t>Relative Risk Reduction (RRR)</a:t>
            </a:r>
            <a:endParaRPr lang="en-US" altLang="en-US" smtClean="0">
              <a:solidFill>
                <a:srgbClr val="0070C0"/>
              </a:solidFill>
            </a:endParaRPr>
          </a:p>
        </p:txBody>
      </p:sp>
      <p:sp>
        <p:nvSpPr>
          <p:cNvPr id="27651" name="Rectangle 3"/>
          <p:cNvSpPr>
            <a:spLocks noGrp="1" noChangeArrowheads="1"/>
          </p:cNvSpPr>
          <p:nvPr>
            <p:ph type="body" idx="1"/>
          </p:nvPr>
        </p:nvSpPr>
        <p:spPr>
          <a:xfrm>
            <a:off x="0" y="1066800"/>
            <a:ext cx="9296400" cy="5562600"/>
          </a:xfrm>
        </p:spPr>
        <p:txBody>
          <a:bodyPr/>
          <a:lstStyle/>
          <a:p>
            <a:pPr>
              <a:buClr>
                <a:srgbClr val="0070C0"/>
              </a:buClr>
            </a:pPr>
            <a:r>
              <a:rPr lang="en-US" altLang="en-US" sz="2400" smtClean="0"/>
              <a:t>RRR=ARR with the intervention/risk with placebo (or control).</a:t>
            </a:r>
            <a:r>
              <a:rPr lang="en-US" altLang="en-US" sz="2400" baseline="-25000" smtClean="0"/>
              <a:t>.</a:t>
            </a:r>
          </a:p>
          <a:p>
            <a:pPr>
              <a:buClr>
                <a:srgbClr val="0070C0"/>
              </a:buClr>
            </a:pPr>
            <a:endParaRPr lang="en-US" altLang="en-US" sz="2400" baseline="-25000" smtClean="0"/>
          </a:p>
          <a:p>
            <a:pPr>
              <a:buClr>
                <a:srgbClr val="0070C0"/>
              </a:buClr>
            </a:pPr>
            <a:r>
              <a:rPr lang="en-US" altLang="en-US" sz="2400" baseline="-25000" smtClean="0"/>
              <a:t> </a:t>
            </a:r>
            <a:r>
              <a:rPr lang="en-US" altLang="en-US" sz="2400" smtClean="0"/>
              <a:t>In this example, RRR= 21%/31% = 68%.</a:t>
            </a:r>
          </a:p>
          <a:p>
            <a:pPr lvl="1">
              <a:buClr>
                <a:srgbClr val="0070C0"/>
              </a:buClr>
            </a:pPr>
            <a:r>
              <a:rPr lang="en-US" altLang="en-US" sz="1600" smtClean="0"/>
              <a:t>Treat 1,000 pts. with NSAID</a:t>
            </a:r>
            <a:r>
              <a:rPr lang="en-US" altLang="en-US" sz="1600" smtClean="0">
                <a:sym typeface="Symbol" panose="05050102010706020507" pitchFamily="18" charset="2"/>
              </a:rPr>
              <a:t></a:t>
            </a:r>
            <a:r>
              <a:rPr lang="en-US" altLang="en-US" sz="1600" smtClean="0"/>
              <a:t> 310 ulcers (31%)</a:t>
            </a:r>
          </a:p>
          <a:p>
            <a:pPr lvl="1">
              <a:buClr>
                <a:srgbClr val="0070C0"/>
              </a:buClr>
            </a:pPr>
            <a:r>
              <a:rPr lang="en-US" altLang="en-US" sz="1600" smtClean="0"/>
              <a:t>Treat 1,000 pts. with NSAID + Abs</a:t>
            </a:r>
            <a:r>
              <a:rPr lang="en-US" altLang="en-US" sz="1600" smtClean="0">
                <a:sym typeface="Symbol" panose="05050102010706020507" pitchFamily="18" charset="2"/>
              </a:rPr>
              <a:t></a:t>
            </a:r>
            <a:r>
              <a:rPr lang="en-US" altLang="en-US" sz="1600" smtClean="0"/>
              <a:t> 100 ulcers (10%)</a:t>
            </a:r>
          </a:p>
          <a:p>
            <a:pPr lvl="1">
              <a:buClr>
                <a:srgbClr val="0070C0"/>
              </a:buClr>
            </a:pPr>
            <a:r>
              <a:rPr lang="en-US" altLang="en-US" sz="1600" smtClean="0"/>
              <a:t>Antibiotic use prevented 210 ulcers , and 210/310 = 68% = RRR.</a:t>
            </a:r>
          </a:p>
          <a:p>
            <a:pPr lvl="1">
              <a:buClr>
                <a:srgbClr val="0070C0"/>
              </a:buClr>
            </a:pPr>
            <a:r>
              <a:rPr lang="en-US" altLang="en-US" sz="1600" smtClean="0"/>
              <a:t>Antibiotic use reduced the # of ulcers from 310 to 100, or to 32% of expected, a RRR of 68%.</a:t>
            </a:r>
            <a:r>
              <a:rPr lang="en-US" altLang="en-US" sz="2400" smtClean="0"/>
              <a:t/>
            </a:r>
            <a:br>
              <a:rPr lang="en-US" altLang="en-US" sz="2400" smtClean="0"/>
            </a:br>
            <a:endParaRPr lang="en-US" altLang="en-US" sz="2400" smtClean="0"/>
          </a:p>
          <a:p>
            <a:pPr>
              <a:buClr>
                <a:srgbClr val="0070C0"/>
              </a:buClr>
            </a:pPr>
            <a:r>
              <a:rPr lang="en-US" altLang="en-US" sz="2000" u="sng" smtClean="0"/>
              <a:t>Note</a:t>
            </a:r>
            <a:r>
              <a:rPr lang="en-US" altLang="en-US" sz="2000" smtClean="0"/>
              <a:t>: In this H. pylori/NSAID study, the length of exposure to NSAID in the 2 groups was identical. If two groups had not been followed for an identical time, often the case in trials, outcomes may be higher in the group followed longer and thus events would need to be expressed per unit of time (e.g., ulcers/100 patient-years).</a:t>
            </a:r>
          </a:p>
          <a:p>
            <a:pPr>
              <a:buClr>
                <a:srgbClr val="0070C0"/>
              </a:buClr>
            </a:pPr>
            <a:endParaRPr lang="en-US" altLang="en-US" sz="2400" smtClean="0"/>
          </a:p>
          <a:p>
            <a:pPr>
              <a:buClr>
                <a:srgbClr val="0070C0"/>
              </a:buClr>
            </a:pPr>
            <a:endParaRPr lang="en-US" altLang="en-US" sz="24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26"/>
          <p:cNvSpPr>
            <a:spLocks noGrp="1" noChangeArrowheads="1"/>
          </p:cNvSpPr>
          <p:nvPr>
            <p:ph type="title"/>
          </p:nvPr>
        </p:nvSpPr>
        <p:spPr>
          <a:xfrm>
            <a:off x="0" y="0"/>
            <a:ext cx="9144000" cy="1143000"/>
          </a:xfrm>
        </p:spPr>
        <p:txBody>
          <a:bodyPr/>
          <a:lstStyle/>
          <a:p>
            <a:r>
              <a:rPr lang="en-US" altLang="en-US" b="1" smtClean="0">
                <a:solidFill>
                  <a:srgbClr val="0070C0"/>
                </a:solidFill>
              </a:rPr>
              <a:t>Some important statistical concepts</a:t>
            </a:r>
          </a:p>
        </p:txBody>
      </p:sp>
      <p:sp>
        <p:nvSpPr>
          <p:cNvPr id="18435" name="Rectangle 1027"/>
          <p:cNvSpPr>
            <a:spLocks noGrp="1" noChangeArrowheads="1"/>
          </p:cNvSpPr>
          <p:nvPr>
            <p:ph type="body" idx="1"/>
          </p:nvPr>
        </p:nvSpPr>
        <p:spPr>
          <a:xfrm>
            <a:off x="228600" y="1676400"/>
            <a:ext cx="9144000" cy="5029200"/>
          </a:xfrm>
        </p:spPr>
        <p:txBody>
          <a:bodyPr/>
          <a:lstStyle/>
          <a:p>
            <a:pPr>
              <a:lnSpc>
                <a:spcPct val="90000"/>
              </a:lnSpc>
              <a:buClr>
                <a:srgbClr val="0070C0"/>
              </a:buClr>
              <a:defRPr/>
            </a:pPr>
            <a:r>
              <a:rPr lang="en-US" altLang="en-US" sz="2400" b="1" dirty="0" smtClean="0">
                <a:solidFill>
                  <a:schemeClr val="bg1">
                    <a:lumMod val="65000"/>
                  </a:schemeClr>
                </a:solidFill>
              </a:rPr>
              <a:t>Confidence intervals (usually reported as 95% CIs)</a:t>
            </a:r>
          </a:p>
          <a:p>
            <a:pPr>
              <a:lnSpc>
                <a:spcPct val="90000"/>
              </a:lnSpc>
              <a:buClr>
                <a:srgbClr val="0070C0"/>
              </a:buClr>
              <a:defRPr/>
            </a:pPr>
            <a:endParaRPr lang="en-US" altLang="en-US" sz="2400" b="1" dirty="0" smtClean="0">
              <a:solidFill>
                <a:schemeClr val="bg1">
                  <a:lumMod val="65000"/>
                </a:schemeClr>
              </a:solidFill>
            </a:endParaRPr>
          </a:p>
          <a:p>
            <a:pPr>
              <a:lnSpc>
                <a:spcPct val="90000"/>
              </a:lnSpc>
              <a:buClr>
                <a:srgbClr val="0070C0"/>
              </a:buClr>
              <a:defRPr/>
            </a:pPr>
            <a:r>
              <a:rPr lang="en-US" altLang="en-US" sz="2400" b="1" dirty="0" smtClean="0">
                <a:solidFill>
                  <a:schemeClr val="bg1">
                    <a:lumMod val="65000"/>
                  </a:schemeClr>
                </a:solidFill>
              </a:rPr>
              <a:t>Absolute and relative risk reductions</a:t>
            </a:r>
          </a:p>
          <a:p>
            <a:pPr>
              <a:lnSpc>
                <a:spcPct val="90000"/>
              </a:lnSpc>
              <a:buClr>
                <a:srgbClr val="0070C0"/>
              </a:buClr>
              <a:defRPr/>
            </a:pPr>
            <a:endParaRPr lang="en-US" altLang="en-US" sz="2400" dirty="0" smtClean="0"/>
          </a:p>
          <a:p>
            <a:pPr>
              <a:lnSpc>
                <a:spcPct val="90000"/>
              </a:lnSpc>
              <a:buClr>
                <a:srgbClr val="0070C0"/>
              </a:buClr>
              <a:defRPr/>
            </a:pPr>
            <a:r>
              <a:rPr lang="en-US" altLang="en-US" sz="2400" b="1" dirty="0" smtClean="0">
                <a:solidFill>
                  <a:srgbClr val="33CC33"/>
                </a:solidFill>
              </a:rPr>
              <a:t>Number needed to treat (or harm)</a:t>
            </a:r>
          </a:p>
          <a:p>
            <a:pPr>
              <a:lnSpc>
                <a:spcPct val="90000"/>
              </a:lnSpc>
              <a:buClr>
                <a:srgbClr val="0070C0"/>
              </a:buClr>
              <a:defRPr/>
            </a:pPr>
            <a:endParaRPr lang="en-US" altLang="en-US" sz="2400" dirty="0" smtClean="0"/>
          </a:p>
          <a:p>
            <a:pPr>
              <a:lnSpc>
                <a:spcPct val="90000"/>
              </a:lnSpc>
              <a:buClr>
                <a:srgbClr val="0070C0"/>
              </a:buClr>
              <a:defRPr/>
            </a:pPr>
            <a:endParaRPr lang="en-US" altLang="en-US" sz="24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76200" y="76200"/>
            <a:ext cx="8991600" cy="1143000"/>
          </a:xfrm>
        </p:spPr>
        <p:txBody>
          <a:bodyPr/>
          <a:lstStyle/>
          <a:p>
            <a:r>
              <a:rPr lang="en-US" altLang="en-US" smtClean="0">
                <a:solidFill>
                  <a:srgbClr val="0070C0"/>
                </a:solidFill>
              </a:rPr>
              <a:t>Number needed to treat (NNT)</a:t>
            </a:r>
            <a:br>
              <a:rPr lang="en-US" altLang="en-US" smtClean="0">
                <a:solidFill>
                  <a:srgbClr val="0070C0"/>
                </a:solidFill>
              </a:rPr>
            </a:br>
            <a:r>
              <a:rPr lang="en-US" altLang="en-US" smtClean="0">
                <a:solidFill>
                  <a:srgbClr val="0070C0"/>
                </a:solidFill>
              </a:rPr>
              <a:t> Number needed to harm (NNH)</a:t>
            </a:r>
          </a:p>
        </p:txBody>
      </p:sp>
      <p:sp>
        <p:nvSpPr>
          <p:cNvPr id="24579" name="Rectangle 3"/>
          <p:cNvSpPr>
            <a:spLocks noGrp="1" noChangeArrowheads="1"/>
          </p:cNvSpPr>
          <p:nvPr>
            <p:ph type="body" idx="1"/>
          </p:nvPr>
        </p:nvSpPr>
        <p:spPr>
          <a:xfrm>
            <a:off x="76200" y="1219200"/>
            <a:ext cx="8991600" cy="4114800"/>
          </a:xfrm>
        </p:spPr>
        <p:txBody>
          <a:bodyPr/>
          <a:lstStyle/>
          <a:p>
            <a:pPr marL="0" indent="0">
              <a:buClr>
                <a:srgbClr val="0070C0"/>
              </a:buClr>
              <a:buFontTx/>
              <a:buNone/>
              <a:defRPr/>
            </a:pPr>
            <a:endParaRPr lang="en-US" altLang="en-US" sz="2400" dirty="0" smtClean="0"/>
          </a:p>
          <a:p>
            <a:pPr>
              <a:buClr>
                <a:srgbClr val="0070C0"/>
              </a:buClr>
              <a:defRPr/>
            </a:pPr>
            <a:r>
              <a:rPr lang="en-US" altLang="en-US" sz="2400" dirty="0" smtClean="0"/>
              <a:t>NNT= 1/ARR; NNH= 1/ARI. </a:t>
            </a:r>
          </a:p>
          <a:p>
            <a:pPr>
              <a:buClr>
                <a:srgbClr val="0070C0"/>
              </a:buClr>
              <a:defRPr/>
            </a:pPr>
            <a:r>
              <a:rPr lang="en-US" altLang="en-US" sz="2400" dirty="0" smtClean="0"/>
              <a:t>If the Absolute Risk Reduction (ARR) in the </a:t>
            </a:r>
            <a:r>
              <a:rPr lang="en-US" altLang="en-US" sz="2400" i="1" dirty="0" smtClean="0"/>
              <a:t>H. pylori/</a:t>
            </a:r>
            <a:r>
              <a:rPr lang="en-US" altLang="en-US" sz="2400" dirty="0" smtClean="0"/>
              <a:t>NSAID</a:t>
            </a:r>
            <a:r>
              <a:rPr lang="en-US" altLang="en-US" sz="2400" i="1" dirty="0" smtClean="0"/>
              <a:t> </a:t>
            </a:r>
            <a:r>
              <a:rPr lang="en-US" altLang="en-US" sz="2400" dirty="0" smtClean="0"/>
              <a:t>study was 31%-10%=21%, or .21, then the NNT= 1/.21</a:t>
            </a:r>
            <a:r>
              <a:rPr lang="en-US" altLang="en-US" sz="2400" dirty="0" smtClean="0">
                <a:sym typeface="Symbol" panose="05050102010706020507" pitchFamily="18" charset="2"/>
              </a:rPr>
              <a:t> </a:t>
            </a:r>
            <a:r>
              <a:rPr lang="en-US" altLang="en-US" sz="2400" dirty="0" smtClean="0"/>
              <a:t>5.</a:t>
            </a:r>
          </a:p>
          <a:p>
            <a:pPr>
              <a:buClr>
                <a:srgbClr val="0070C0"/>
              </a:buClr>
              <a:defRPr/>
            </a:pPr>
            <a:r>
              <a:rPr lang="en-US" altLang="en-US" sz="2400" dirty="0" smtClean="0"/>
              <a:t>Some interventions can cause benefits and harms (e.g., </a:t>
            </a:r>
            <a:r>
              <a:rPr lang="en-US" altLang="en-US" sz="2400" dirty="0" err="1" smtClean="0"/>
              <a:t>tPA</a:t>
            </a:r>
            <a:r>
              <a:rPr lang="en-US" altLang="en-US" sz="2400" dirty="0" smtClean="0"/>
              <a:t> for ischemic stroke) and NNT and NNH should both be calculated.</a:t>
            </a:r>
          </a:p>
          <a:p>
            <a:pPr>
              <a:buClr>
                <a:srgbClr val="0070C0"/>
              </a:buClr>
              <a:defRPr/>
            </a:pPr>
            <a:r>
              <a:rPr lang="en-US" altLang="en-US" sz="2400" dirty="0" smtClean="0"/>
              <a:t>It is easy to determine the 95% CI of NNT or NNH using free software. </a:t>
            </a:r>
            <a:r>
              <a:rPr lang="en-US" altLang="en-US" sz="2000" dirty="0" smtClean="0">
                <a:solidFill>
                  <a:schemeClr val="tx2"/>
                </a:solidFill>
                <a:hlinkClick r:id="rId2"/>
              </a:rPr>
              <a:t>http://www.graphpad.com/quickcalcs/index.cfm</a:t>
            </a:r>
            <a:r>
              <a:rPr lang="en-US" altLang="en-US" sz="2000" dirty="0" smtClean="0">
                <a:solidFill>
                  <a:schemeClr val="tx2"/>
                </a:solidFill>
              </a:rPr>
              <a:t> (see next page)</a:t>
            </a:r>
          </a:p>
          <a:p>
            <a:pPr>
              <a:buClr>
                <a:srgbClr val="0070C0"/>
              </a:buClr>
              <a:defRPr/>
            </a:pPr>
            <a:endParaRPr lang="en-US" altLang="en-US" sz="2400" dirty="0" smtClean="0"/>
          </a:p>
          <a:p>
            <a:pPr>
              <a:buClr>
                <a:srgbClr val="0070C0"/>
              </a:buClr>
              <a:defRPr/>
            </a:pPr>
            <a:endParaRPr lang="en-US" altLang="en-US" sz="24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
          <p:cNvSpPr>
            <a:spLocks noChangeArrowheads="1"/>
          </p:cNvSpPr>
          <p:nvPr/>
        </p:nvSpPr>
        <p:spPr bwMode="auto">
          <a:xfrm>
            <a:off x="533400" y="471488"/>
            <a:ext cx="9144000" cy="407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33308" rIns="0" bIns="0"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rgbClr val="1A77B9"/>
              </a:solidFill>
              <a:latin typeface="GothamBoldGothamBold"/>
            </a:endParaRPr>
          </a:p>
          <a:p>
            <a:pPr>
              <a:spcBef>
                <a:spcPct val="0"/>
              </a:spcBef>
              <a:buFontTx/>
              <a:buNone/>
            </a:pPr>
            <a:endParaRPr lang="en-US" altLang="en-US" sz="2000">
              <a:solidFill>
                <a:srgbClr val="1A77B9"/>
              </a:solidFill>
              <a:latin typeface="GothamBoldGothamBold"/>
            </a:endParaRPr>
          </a:p>
          <a:p>
            <a:pPr algn="ctr">
              <a:spcBef>
                <a:spcPct val="0"/>
              </a:spcBef>
              <a:buFontTx/>
              <a:buNone/>
            </a:pPr>
            <a:r>
              <a:rPr lang="en-US" altLang="en-US" sz="1800">
                <a:solidFill>
                  <a:srgbClr val="1A77B9"/>
                </a:solidFill>
                <a:latin typeface="GothamBoldGothamBold"/>
              </a:rPr>
              <a:t>Calculated results for NNT (from Graphpad QuickCalcs)</a:t>
            </a:r>
            <a:endParaRPr lang="en-US" altLang="en-US" sz="1800" b="1">
              <a:solidFill>
                <a:srgbClr val="1A77B9"/>
              </a:solidFill>
              <a:latin typeface="GothamBoldGothamBold"/>
            </a:endParaRPr>
          </a:p>
          <a:p>
            <a:pPr>
              <a:spcBef>
                <a:spcPct val="0"/>
              </a:spcBef>
              <a:buFontTx/>
              <a:buNone/>
            </a:pPr>
            <a:endParaRPr lang="en-US" altLang="en-US" sz="1800" b="1"/>
          </a:p>
          <a:p>
            <a:pPr>
              <a:spcBef>
                <a:spcPct val="0"/>
              </a:spcBef>
              <a:buFontTx/>
              <a:buNone/>
            </a:pPr>
            <a:r>
              <a:rPr lang="en-US" altLang="en-US" sz="1800" b="1"/>
              <a:t>30.61 percent (31%) of control subjects had the adverse outcome.</a:t>
            </a:r>
            <a:endParaRPr lang="en-US" altLang="en-US" sz="1800"/>
          </a:p>
          <a:p>
            <a:pPr>
              <a:spcBef>
                <a:spcPct val="0"/>
              </a:spcBef>
              <a:buFontTx/>
              <a:buNone/>
            </a:pPr>
            <a:r>
              <a:rPr lang="en-US" altLang="en-US" sz="1800" b="1"/>
              <a:t>9.80 percent (10%) of experimental subjects had the adverse outcome.</a:t>
            </a:r>
            <a:endParaRPr lang="en-US" altLang="en-US" sz="1800"/>
          </a:p>
          <a:p>
            <a:pPr>
              <a:spcBef>
                <a:spcPct val="0"/>
              </a:spcBef>
              <a:buFontTx/>
              <a:buNone/>
            </a:pPr>
            <a:r>
              <a:rPr lang="en-US" altLang="en-US" sz="1800"/>
              <a:t>The difference, the </a:t>
            </a:r>
            <a:r>
              <a:rPr lang="en-US" altLang="en-US" sz="1800" u="sng"/>
              <a:t>absolute risk reduction</a:t>
            </a:r>
            <a:r>
              <a:rPr lang="en-US" altLang="en-US" sz="1800"/>
              <a:t>, is 20.81 percent (21%).</a:t>
            </a:r>
            <a:br>
              <a:rPr lang="en-US" altLang="en-US" sz="1800"/>
            </a:br>
            <a:endParaRPr lang="en-US" altLang="en-US" sz="1800"/>
          </a:p>
          <a:p>
            <a:pPr>
              <a:spcBef>
                <a:spcPct val="0"/>
              </a:spcBef>
              <a:buFontTx/>
              <a:buNone/>
            </a:pPr>
            <a:r>
              <a:rPr lang="en-US" altLang="en-US" sz="1800"/>
              <a:t>The 95% confidence interval for this difference ranges from 5.54% to 36.08%. (6 to 36%) </a:t>
            </a:r>
            <a:br>
              <a:rPr lang="en-US" altLang="en-US" sz="1800"/>
            </a:br>
            <a:r>
              <a:rPr lang="en-US" altLang="en-US" sz="1800"/>
              <a:t/>
            </a:r>
            <a:br>
              <a:rPr lang="en-US" altLang="en-US" sz="1800"/>
            </a:br>
            <a:r>
              <a:rPr lang="en-US" altLang="en-US" sz="1800"/>
              <a:t>The NNT (Number Needed to Treat) is 5 . This means that about one in every 5 patients will benefit from the treatment. </a:t>
            </a:r>
          </a:p>
          <a:p>
            <a:pPr>
              <a:spcBef>
                <a:spcPct val="0"/>
              </a:spcBef>
              <a:buFontTx/>
              <a:buNone/>
            </a:pPr>
            <a:endParaRPr lang="en-US" altLang="en-US" sz="1800"/>
          </a:p>
          <a:p>
            <a:pPr>
              <a:spcBef>
                <a:spcPct val="0"/>
              </a:spcBef>
              <a:buFontTx/>
              <a:buNone/>
            </a:pPr>
            <a:r>
              <a:rPr lang="en-US" altLang="en-US" sz="1800"/>
              <a:t>The 95% confidence interval for the NNT ranges from 2.8 to 18.1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6"/>
          <p:cNvSpPr>
            <a:spLocks noGrp="1"/>
          </p:cNvSpPr>
          <p:nvPr>
            <p:ph type="title"/>
          </p:nvPr>
        </p:nvSpPr>
        <p:spPr>
          <a:xfrm>
            <a:off x="762000" y="0"/>
            <a:ext cx="7772400" cy="1143000"/>
          </a:xfrm>
        </p:spPr>
        <p:txBody>
          <a:bodyPr/>
          <a:lstStyle/>
          <a:p>
            <a:r>
              <a:rPr lang="en-US" altLang="en-US" smtClean="0"/>
              <a:t>NNT example</a:t>
            </a:r>
          </a:p>
        </p:txBody>
      </p:sp>
      <p:sp>
        <p:nvSpPr>
          <p:cNvPr id="11" name="Rectangle 3"/>
          <p:cNvSpPr>
            <a:spLocks noGrp="1" noChangeArrowheads="1"/>
          </p:cNvSpPr>
          <p:nvPr>
            <p:ph type="body" sz="half" idx="1"/>
          </p:nvPr>
        </p:nvSpPr>
        <p:spPr/>
        <p:txBody>
          <a:bodyPr>
            <a:normAutofit fontScale="92500" lnSpcReduction="20000"/>
          </a:bodyPr>
          <a:lstStyle/>
          <a:p>
            <a:pPr>
              <a:lnSpc>
                <a:spcPct val="90000"/>
              </a:lnSpc>
              <a:buFontTx/>
              <a:buNone/>
              <a:defRPr/>
            </a:pPr>
            <a:r>
              <a:rPr lang="en-US" sz="2800" dirty="0" smtClean="0"/>
              <a:t>	A protease inhibitor is tested in chronic hepatitis C cirrhosis, genotype 1. The new therapy is added to the standard therapy or the standard therapy is given alone to 200 patients for 48 weeks by random assignment. </a:t>
            </a:r>
          </a:p>
          <a:p>
            <a:pPr>
              <a:lnSpc>
                <a:spcPct val="90000"/>
              </a:lnSpc>
              <a:buFontTx/>
              <a:buNone/>
              <a:defRPr/>
            </a:pPr>
            <a:r>
              <a:rPr lang="en-US" sz="2800" dirty="0"/>
              <a:t>	</a:t>
            </a:r>
            <a:r>
              <a:rPr lang="en-US" sz="2800" dirty="0" smtClean="0"/>
              <a:t>Sustained viral response (SVR) rates are shown in the Table. </a:t>
            </a:r>
          </a:p>
        </p:txBody>
      </p:sp>
      <p:graphicFrame>
        <p:nvGraphicFramePr>
          <p:cNvPr id="12" name="Group 4"/>
          <p:cNvGraphicFramePr>
            <a:graphicFrameLocks noGrp="1"/>
          </p:cNvGraphicFramePr>
          <p:nvPr>
            <p:ph sz="quarter" idx="2"/>
          </p:nvPr>
        </p:nvGraphicFramePr>
        <p:xfrm>
          <a:off x="4495800" y="1981200"/>
          <a:ext cx="4495800" cy="1905000"/>
        </p:xfrm>
        <a:graphic>
          <a:graphicData uri="http://schemas.openxmlformats.org/drawingml/2006/table">
            <a:tbl>
              <a:tblPr/>
              <a:tblGrid>
                <a:gridCol w="1895288"/>
                <a:gridCol w="1278218"/>
                <a:gridCol w="1322294"/>
              </a:tblGrid>
              <a:tr h="52988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txBody>
                  <a:tcPr marT="45689" marB="4568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SVR</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No SVR</a:t>
                      </a:r>
                    </a:p>
                  </a:txBody>
                  <a:tcPr marT="45689" marB="4568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75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STANDARD RX</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 (n=101)</a:t>
                      </a:r>
                    </a:p>
                  </a:txBody>
                  <a:tcPr marT="45689" marB="4568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50 </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51 (50.5%)</a:t>
                      </a:r>
                    </a:p>
                  </a:txBody>
                  <a:tcPr marT="45689" marB="4568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6875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NEW + STANDARD RX (n=99) </a:t>
                      </a:r>
                    </a:p>
                  </a:txBody>
                  <a:tcPr marT="45689" marB="4568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66"/>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83 </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66"/>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16( 16.2%)</a:t>
                      </a:r>
                    </a:p>
                  </a:txBody>
                  <a:tcPr marT="45689" marB="4568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66"/>
                    </a:solidFill>
                  </a:tcPr>
                </a:tc>
              </a:tr>
            </a:tbl>
          </a:graphicData>
        </a:graphic>
      </p:graphicFrame>
      <p:sp>
        <p:nvSpPr>
          <p:cNvPr id="31766" name="Text Box 16"/>
          <p:cNvSpPr>
            <a:spLocks noGrp="1" noChangeArrowheads="1"/>
          </p:cNvSpPr>
          <p:nvPr>
            <p:ph sz="quarter" idx="3"/>
          </p:nvPr>
        </p:nvSpPr>
        <p:spPr>
          <a:xfrm>
            <a:off x="4657725" y="4689475"/>
            <a:ext cx="3810000" cy="1384300"/>
          </a:xfrm>
        </p:spPr>
        <p:txBody>
          <a:bodyPr>
            <a:spAutoFit/>
          </a:bodyPr>
          <a:lstStyle/>
          <a:p>
            <a:pPr>
              <a:spcBef>
                <a:spcPct val="0"/>
              </a:spcBef>
              <a:buFontTx/>
              <a:buNone/>
            </a:pPr>
            <a:r>
              <a:rPr lang="en-US" altLang="en-US" sz="1600" smtClean="0">
                <a:latin typeface="Arial" panose="020B0604020202020204" pitchFamily="34" charset="0"/>
              </a:rPr>
              <a:t>NNT= 1/ARR</a:t>
            </a:r>
            <a:r>
              <a:rPr lang="en-US" altLang="en-US" sz="1600" smtClean="0">
                <a:latin typeface="Arial" panose="020B0604020202020204" pitchFamily="34" charset="0"/>
                <a:sym typeface="Symbol" panose="05050102010706020507" pitchFamily="18" charset="2"/>
              </a:rPr>
              <a:t>  3</a:t>
            </a:r>
            <a:endParaRPr lang="en-US" altLang="en-US" sz="1600" smtClean="0">
              <a:latin typeface="Arial" panose="020B0604020202020204" pitchFamily="34" charset="0"/>
            </a:endParaRPr>
          </a:p>
          <a:p>
            <a:pPr>
              <a:spcBef>
                <a:spcPct val="0"/>
              </a:spcBef>
              <a:buFontTx/>
              <a:buNone/>
            </a:pPr>
            <a:endParaRPr lang="en-US" altLang="en-US" sz="1200" smtClean="0">
              <a:latin typeface="Arial" panose="020B0604020202020204" pitchFamily="34" charset="0"/>
            </a:endParaRPr>
          </a:p>
          <a:p>
            <a:pPr>
              <a:spcBef>
                <a:spcPct val="0"/>
              </a:spcBef>
              <a:buFontTx/>
              <a:buNone/>
            </a:pPr>
            <a:r>
              <a:rPr lang="en-US" altLang="en-US" sz="1200" smtClean="0">
                <a:latin typeface="Arial" panose="020B0604020202020204" pitchFamily="34" charset="0"/>
              </a:rPr>
              <a:t>Using </a:t>
            </a:r>
            <a:r>
              <a:rPr lang="en-US" altLang="en-US" sz="1200" smtClean="0">
                <a:hlinkClick r:id="rId2"/>
              </a:rPr>
              <a:t>http://www.graphpad.com/quickcalcs/index.cfm</a:t>
            </a:r>
            <a:endParaRPr lang="en-US" altLang="en-US" sz="1200" smtClean="0"/>
          </a:p>
          <a:p>
            <a:pPr>
              <a:spcBef>
                <a:spcPct val="0"/>
              </a:spcBef>
              <a:buFontTx/>
              <a:buNone/>
            </a:pPr>
            <a:endParaRPr lang="en-US" altLang="en-US" sz="1200" smtClean="0">
              <a:latin typeface="Arial" panose="020B0604020202020204" pitchFamily="34" charset="0"/>
            </a:endParaRPr>
          </a:p>
          <a:p>
            <a:pPr>
              <a:spcBef>
                <a:spcPct val="0"/>
              </a:spcBef>
              <a:buFontTx/>
              <a:buNone/>
            </a:pPr>
            <a:r>
              <a:rPr lang="en-US" altLang="en-US" sz="1200" smtClean="0">
                <a:latin typeface="Arial" panose="020B0604020202020204" pitchFamily="34" charset="0"/>
              </a:rPr>
              <a:t>	</a:t>
            </a:r>
            <a:r>
              <a:rPr lang="en-US" altLang="en-US" sz="1600" smtClean="0">
                <a:latin typeface="Arial" panose="020B0604020202020204" pitchFamily="34" charset="0"/>
              </a:rPr>
              <a:t>95% CI of ARR = 0.222 to 0.465</a:t>
            </a:r>
          </a:p>
          <a:p>
            <a:pPr>
              <a:spcBef>
                <a:spcPct val="0"/>
              </a:spcBef>
              <a:buFontTx/>
              <a:buNone/>
            </a:pPr>
            <a:r>
              <a:rPr lang="en-US" altLang="en-US" sz="1600" smtClean="0">
                <a:latin typeface="Arial" panose="020B0604020202020204" pitchFamily="34" charset="0"/>
              </a:rPr>
              <a:t>	95% CI of NNT = 2.2 to 4.5</a:t>
            </a:r>
          </a:p>
        </p:txBody>
      </p:sp>
      <p:sp>
        <p:nvSpPr>
          <p:cNvPr id="31767" name="TextBox 14"/>
          <p:cNvSpPr txBox="1">
            <a:spLocks noChangeArrowheads="1"/>
          </p:cNvSpPr>
          <p:nvPr/>
        </p:nvSpPr>
        <p:spPr bwMode="auto">
          <a:xfrm>
            <a:off x="7667625" y="3871913"/>
            <a:ext cx="14763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200" b="1">
                <a:solidFill>
                  <a:srgbClr val="0070C0"/>
                </a:solidFill>
              </a:rPr>
              <a:t>ARR= 34.3% (.343)</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026"/>
          <p:cNvSpPr>
            <a:spLocks noGrp="1" noChangeArrowheads="1"/>
          </p:cNvSpPr>
          <p:nvPr>
            <p:ph type="title"/>
          </p:nvPr>
        </p:nvSpPr>
        <p:spPr>
          <a:xfrm>
            <a:off x="0" y="0"/>
            <a:ext cx="9144000" cy="1143000"/>
          </a:xfrm>
        </p:spPr>
        <p:txBody>
          <a:bodyPr/>
          <a:lstStyle/>
          <a:p>
            <a:r>
              <a:rPr lang="en-US" altLang="en-US" b="1" smtClean="0">
                <a:solidFill>
                  <a:srgbClr val="0070C0"/>
                </a:solidFill>
              </a:rPr>
              <a:t>Some important statistical concepts</a:t>
            </a:r>
          </a:p>
        </p:txBody>
      </p:sp>
      <p:sp>
        <p:nvSpPr>
          <p:cNvPr id="18435" name="Rectangle 1027"/>
          <p:cNvSpPr>
            <a:spLocks noGrp="1" noChangeArrowheads="1"/>
          </p:cNvSpPr>
          <p:nvPr>
            <p:ph type="body" idx="1"/>
          </p:nvPr>
        </p:nvSpPr>
        <p:spPr>
          <a:xfrm>
            <a:off x="228600" y="1676400"/>
            <a:ext cx="9144000" cy="5029200"/>
          </a:xfrm>
        </p:spPr>
        <p:txBody>
          <a:bodyPr/>
          <a:lstStyle/>
          <a:p>
            <a:pPr>
              <a:lnSpc>
                <a:spcPct val="90000"/>
              </a:lnSpc>
              <a:buClr>
                <a:srgbClr val="0070C0"/>
              </a:buClr>
              <a:defRPr/>
            </a:pPr>
            <a:r>
              <a:rPr lang="en-US" altLang="en-US" sz="2400" dirty="0" smtClean="0">
                <a:solidFill>
                  <a:schemeClr val="bg1">
                    <a:lumMod val="65000"/>
                  </a:schemeClr>
                </a:solidFill>
              </a:rPr>
              <a:t>Confidence intervals (usually reported as 95% CIs)</a:t>
            </a:r>
          </a:p>
          <a:p>
            <a:pPr>
              <a:lnSpc>
                <a:spcPct val="90000"/>
              </a:lnSpc>
              <a:buClr>
                <a:srgbClr val="0070C0"/>
              </a:buClr>
              <a:defRPr/>
            </a:pPr>
            <a:endParaRPr lang="en-US" altLang="en-US" sz="2400" dirty="0" smtClean="0">
              <a:solidFill>
                <a:schemeClr val="bg1">
                  <a:lumMod val="65000"/>
                </a:schemeClr>
              </a:solidFill>
            </a:endParaRPr>
          </a:p>
          <a:p>
            <a:pPr>
              <a:lnSpc>
                <a:spcPct val="90000"/>
              </a:lnSpc>
              <a:buClr>
                <a:srgbClr val="0070C0"/>
              </a:buClr>
              <a:defRPr/>
            </a:pPr>
            <a:r>
              <a:rPr lang="en-US" altLang="en-US" sz="2400" dirty="0" smtClean="0">
                <a:solidFill>
                  <a:schemeClr val="bg1">
                    <a:lumMod val="65000"/>
                  </a:schemeClr>
                </a:solidFill>
              </a:rPr>
              <a:t>Absolute and relative risk reductions</a:t>
            </a:r>
          </a:p>
          <a:p>
            <a:pPr>
              <a:lnSpc>
                <a:spcPct val="90000"/>
              </a:lnSpc>
              <a:buClr>
                <a:srgbClr val="0070C0"/>
              </a:buClr>
              <a:defRPr/>
            </a:pPr>
            <a:endParaRPr lang="en-US" altLang="en-US" sz="2400" dirty="0" smtClean="0">
              <a:solidFill>
                <a:schemeClr val="bg1">
                  <a:lumMod val="65000"/>
                </a:schemeClr>
              </a:solidFill>
            </a:endParaRPr>
          </a:p>
          <a:p>
            <a:pPr>
              <a:lnSpc>
                <a:spcPct val="90000"/>
              </a:lnSpc>
              <a:buClr>
                <a:srgbClr val="0070C0"/>
              </a:buClr>
              <a:defRPr/>
            </a:pPr>
            <a:r>
              <a:rPr lang="en-US" altLang="en-US" sz="2400" dirty="0" smtClean="0">
                <a:solidFill>
                  <a:schemeClr val="bg1">
                    <a:lumMod val="65000"/>
                  </a:schemeClr>
                </a:solidFill>
              </a:rPr>
              <a:t>Number needed to treat (or harm)</a:t>
            </a:r>
          </a:p>
          <a:p>
            <a:pPr>
              <a:lnSpc>
                <a:spcPct val="90000"/>
              </a:lnSpc>
              <a:buClr>
                <a:srgbClr val="0070C0"/>
              </a:buClr>
              <a:defRPr/>
            </a:pPr>
            <a:endParaRPr lang="en-US" altLang="en-US" sz="2400" dirty="0" smtClean="0"/>
          </a:p>
          <a:p>
            <a:pPr>
              <a:lnSpc>
                <a:spcPct val="90000"/>
              </a:lnSpc>
              <a:buClr>
                <a:srgbClr val="0070C0"/>
              </a:buClr>
              <a:defRPr/>
            </a:pPr>
            <a:r>
              <a:rPr lang="en-US" altLang="en-US" sz="2400" b="1" dirty="0" smtClean="0">
                <a:solidFill>
                  <a:srgbClr val="33CC33"/>
                </a:solidFill>
              </a:rPr>
              <a:t>2-by-2 tables (Chi square, Fisher exact, Mantel </a:t>
            </a:r>
            <a:r>
              <a:rPr lang="en-US" altLang="en-US" sz="2400" b="1" dirty="0" err="1" smtClean="0">
                <a:solidFill>
                  <a:srgbClr val="33CC33"/>
                </a:solidFill>
              </a:rPr>
              <a:t>Haenszel</a:t>
            </a:r>
            <a:r>
              <a:rPr lang="en-US" altLang="en-US" sz="2400" b="1" i="1" dirty="0" smtClean="0">
                <a:solidFill>
                  <a:srgbClr val="33CC33"/>
                </a:solidFill>
              </a:rPr>
              <a:t>, </a:t>
            </a:r>
            <a:r>
              <a:rPr lang="en-US" altLang="en-US" sz="2400" b="1" dirty="0" smtClean="0">
                <a:solidFill>
                  <a:srgbClr val="33CC33"/>
                </a:solidFill>
              </a:rPr>
              <a:t>others)</a:t>
            </a:r>
          </a:p>
          <a:p>
            <a:pPr>
              <a:lnSpc>
                <a:spcPct val="90000"/>
              </a:lnSpc>
              <a:buClr>
                <a:srgbClr val="0070C0"/>
              </a:buClr>
              <a:defRPr/>
            </a:pPr>
            <a:endParaRPr lang="en-US" altLang="en-US" sz="2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77863" y="76200"/>
            <a:ext cx="7772400" cy="1143000"/>
          </a:xfrm>
        </p:spPr>
        <p:txBody>
          <a:bodyPr/>
          <a:lstStyle/>
          <a:p>
            <a:r>
              <a:rPr lang="en-US" altLang="en-US" smtClean="0">
                <a:solidFill>
                  <a:srgbClr val="0070C0"/>
                </a:solidFill>
              </a:rPr>
              <a:t>What is the basis of statistics?</a:t>
            </a:r>
          </a:p>
        </p:txBody>
      </p:sp>
      <p:sp>
        <p:nvSpPr>
          <p:cNvPr id="6147" name="Content Placeholder 2"/>
          <p:cNvSpPr>
            <a:spLocks noGrp="1"/>
          </p:cNvSpPr>
          <p:nvPr>
            <p:ph idx="1"/>
          </p:nvPr>
        </p:nvSpPr>
        <p:spPr>
          <a:xfrm>
            <a:off x="152400" y="1219200"/>
            <a:ext cx="8839200" cy="4114800"/>
          </a:xfrm>
        </p:spPr>
        <p:txBody>
          <a:bodyPr/>
          <a:lstStyle/>
          <a:p>
            <a:r>
              <a:rPr lang="en-US" altLang="en-US" smtClean="0"/>
              <a:t>Data Collection (sampling)</a:t>
            </a:r>
          </a:p>
          <a:p>
            <a:pPr lvl="1"/>
            <a:r>
              <a:rPr lang="en-US" altLang="en-US" smtClean="0"/>
              <a:t>“garbage in, garbage out”</a:t>
            </a:r>
          </a:p>
          <a:p>
            <a:r>
              <a:rPr lang="en-US" altLang="en-US" smtClean="0"/>
              <a:t>Assumptions about the data sample collected</a:t>
            </a:r>
          </a:p>
          <a:p>
            <a:pPr lvl="1"/>
            <a:r>
              <a:rPr lang="en-US" altLang="en-US" smtClean="0"/>
              <a:t>e.g., normality assumption</a:t>
            </a:r>
          </a:p>
          <a:p>
            <a:r>
              <a:rPr lang="en-US" altLang="en-US" smtClean="0"/>
              <a:t>Straightforward math computations performed on paper or a calculator or more complex modelling with computerized computations</a:t>
            </a:r>
          </a:p>
          <a:p>
            <a:r>
              <a:rPr lang="en-US" altLang="en-US" smtClean="0"/>
              <a:t>Free websites or for-purchase programs and software</a:t>
            </a:r>
          </a:p>
          <a:p>
            <a:endParaRPr lang="en-US" alt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225" y="125413"/>
            <a:ext cx="9144000" cy="1143000"/>
          </a:xfrm>
        </p:spPr>
        <p:txBody>
          <a:bodyPr/>
          <a:lstStyle/>
          <a:p>
            <a:r>
              <a:rPr lang="en-US" altLang="en-US" sz="2000" b="1" u="sng" smtClean="0">
                <a:solidFill>
                  <a:srgbClr val="0070C0"/>
                </a:solidFill>
              </a:rPr>
              <a:t>2x2 ContingencyTables: </a:t>
            </a:r>
            <a:br>
              <a:rPr lang="en-US" altLang="en-US" sz="2000" b="1" u="sng" smtClean="0">
                <a:solidFill>
                  <a:srgbClr val="0070C0"/>
                </a:solidFill>
              </a:rPr>
            </a:br>
            <a:r>
              <a:rPr lang="en-US" altLang="en-US" sz="2000" b="1" u="sng" smtClean="0">
                <a:solidFill>
                  <a:srgbClr val="0070C0"/>
                </a:solidFill>
              </a:rPr>
              <a:t>Fisher Exact Test/Chi Square</a:t>
            </a:r>
            <a:br>
              <a:rPr lang="en-US" altLang="en-US" sz="2000" b="1" u="sng" smtClean="0">
                <a:solidFill>
                  <a:srgbClr val="0070C0"/>
                </a:solidFill>
              </a:rPr>
            </a:br>
            <a:r>
              <a:rPr lang="en-US" altLang="en-US" sz="2000" b="1" u="sng" smtClean="0">
                <a:solidFill>
                  <a:srgbClr val="0070C0"/>
                </a:solidFill>
              </a:rPr>
              <a:t>Cochran-Mantel-Haenszel test for Stratified Data</a:t>
            </a:r>
            <a:br>
              <a:rPr lang="en-US" altLang="en-US" sz="2000" b="1" u="sng" smtClean="0">
                <a:solidFill>
                  <a:srgbClr val="0070C0"/>
                </a:solidFill>
              </a:rPr>
            </a:br>
            <a:endParaRPr lang="en-US" altLang="en-US" sz="2000" b="1" u="sng" smtClean="0">
              <a:solidFill>
                <a:srgbClr val="0070C0"/>
              </a:solidFill>
            </a:endParaRPr>
          </a:p>
        </p:txBody>
      </p:sp>
      <p:sp>
        <p:nvSpPr>
          <p:cNvPr id="33795" name="Rectangle 3"/>
          <p:cNvSpPr>
            <a:spLocks noGrp="1" noChangeArrowheads="1"/>
          </p:cNvSpPr>
          <p:nvPr>
            <p:ph type="body" idx="1"/>
          </p:nvPr>
        </p:nvSpPr>
        <p:spPr>
          <a:xfrm>
            <a:off x="0" y="1981200"/>
            <a:ext cx="9144000" cy="4114800"/>
          </a:xfrm>
        </p:spPr>
        <p:txBody>
          <a:bodyPr/>
          <a:lstStyle/>
          <a:p>
            <a:pPr>
              <a:buClr>
                <a:srgbClr val="0070C0"/>
              </a:buClr>
            </a:pPr>
            <a:r>
              <a:rPr lang="en-US" altLang="en-US" sz="2800" smtClean="0"/>
              <a:t>A new treatment for active ulcerative colitis  is compared to a standard treatment in 245 patients.</a:t>
            </a:r>
          </a:p>
          <a:p>
            <a:pPr>
              <a:buClr>
                <a:srgbClr val="0070C0"/>
              </a:buClr>
            </a:pPr>
            <a:r>
              <a:rPr lang="en-US" altLang="en-US" sz="2800" smtClean="0"/>
              <a:t>120 patients are randomized to the new treatment and 125 to the standard treatment, each for 8 weeks. </a:t>
            </a:r>
          </a:p>
          <a:p>
            <a:pPr>
              <a:buClr>
                <a:srgbClr val="0070C0"/>
              </a:buClr>
            </a:pPr>
            <a:r>
              <a:rPr lang="en-US" altLang="en-US" sz="2800" smtClean="0"/>
              <a:t>90/120 given the new treatment group went into remission at 8 weeks (75%) and 30/120 (25%) do not.</a:t>
            </a:r>
          </a:p>
          <a:p>
            <a:pPr>
              <a:buClr>
                <a:srgbClr val="0070C0"/>
              </a:buClr>
            </a:pPr>
            <a:r>
              <a:rPr lang="en-US" altLang="en-US" sz="2800" smtClean="0"/>
              <a:t>75/125 given the standard treatment go into remission at 8 weeks (60%) and 50/125 (40%) do not. </a:t>
            </a:r>
          </a:p>
          <a:p>
            <a:pPr>
              <a:buClr>
                <a:srgbClr val="0070C0"/>
              </a:buClr>
            </a:pPr>
            <a:r>
              <a:rPr lang="en-US" altLang="en-US" sz="2800" smtClean="0"/>
              <a:t>Is this a significant improvement in outcome, or could this outcome have been due to chance?</a:t>
            </a:r>
          </a:p>
        </p:txBody>
      </p:sp>
      <p:sp>
        <p:nvSpPr>
          <p:cNvPr id="33796" name="Text Box 4"/>
          <p:cNvSpPr txBox="1">
            <a:spLocks noChangeArrowheads="1"/>
          </p:cNvSpPr>
          <p:nvPr/>
        </p:nvSpPr>
        <p:spPr bwMode="auto">
          <a:xfrm>
            <a:off x="2455863" y="1189038"/>
            <a:ext cx="42322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a:t>(used for </a:t>
            </a:r>
            <a:r>
              <a:rPr lang="en-US" altLang="en-US" sz="2400" b="1"/>
              <a:t>categorical</a:t>
            </a:r>
            <a:r>
              <a:rPr lang="en-US" altLang="en-US" sz="2400"/>
              <a:t> outcomes)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0" y="609600"/>
            <a:ext cx="9067800" cy="1143000"/>
          </a:xfrm>
        </p:spPr>
        <p:txBody>
          <a:bodyPr/>
          <a:lstStyle/>
          <a:p>
            <a:r>
              <a:rPr lang="en-US" altLang="en-US" b="1" u="sng" smtClean="0">
                <a:solidFill>
                  <a:srgbClr val="0070C0"/>
                </a:solidFill>
              </a:rPr>
              <a:t>Step 1</a:t>
            </a:r>
            <a:r>
              <a:rPr lang="en-US" altLang="en-US" b="1" smtClean="0">
                <a:solidFill>
                  <a:srgbClr val="0070C0"/>
                </a:solidFill>
              </a:rPr>
              <a:t>: prepare a standard 2X2 table</a:t>
            </a:r>
            <a:endParaRPr lang="en-US" altLang="en-US" smtClean="0">
              <a:solidFill>
                <a:srgbClr val="0070C0"/>
              </a:solidFill>
            </a:endParaRPr>
          </a:p>
        </p:txBody>
      </p:sp>
      <p:sp>
        <p:nvSpPr>
          <p:cNvPr id="34819" name="Rectangle 3"/>
          <p:cNvSpPr>
            <a:spLocks noGrp="1" noChangeArrowheads="1"/>
          </p:cNvSpPr>
          <p:nvPr>
            <p:ph type="body" idx="1"/>
          </p:nvPr>
        </p:nvSpPr>
        <p:spPr/>
        <p:txBody>
          <a:bodyPr/>
          <a:lstStyle/>
          <a:p>
            <a:pPr>
              <a:defRPr/>
            </a:pPr>
            <a:endParaRPr lang="en-US" altLang="en-US" dirty="0" smtClean="0"/>
          </a:p>
          <a:p>
            <a:pPr>
              <a:buFontTx/>
              <a:buNone/>
              <a:defRPr/>
            </a:pPr>
            <a:r>
              <a:rPr lang="en-US" altLang="en-US" dirty="0" smtClean="0"/>
              <a:t>New Rx		        a 	b  	         (</a:t>
            </a:r>
            <a:r>
              <a:rPr lang="en-US" altLang="en-US" dirty="0" err="1" smtClean="0"/>
              <a:t>a+b</a:t>
            </a:r>
            <a:r>
              <a:rPr lang="en-US" altLang="en-US" dirty="0" smtClean="0"/>
              <a:t>)</a:t>
            </a:r>
          </a:p>
          <a:p>
            <a:pPr>
              <a:buFontTx/>
              <a:buNone/>
              <a:defRPr/>
            </a:pPr>
            <a:r>
              <a:rPr lang="en-US" altLang="en-US" dirty="0" smtClean="0"/>
              <a:t>Standard Rx	        c	d	         (</a:t>
            </a:r>
            <a:r>
              <a:rPr lang="en-US" altLang="en-US" dirty="0" err="1" smtClean="0"/>
              <a:t>c+d</a:t>
            </a:r>
            <a:r>
              <a:rPr lang="en-US" altLang="en-US" dirty="0" smtClean="0"/>
              <a:t>)   </a:t>
            </a:r>
          </a:p>
          <a:p>
            <a:pPr>
              <a:buFontTx/>
              <a:buNone/>
              <a:defRPr/>
            </a:pPr>
            <a:r>
              <a:rPr lang="en-US" altLang="en-US" dirty="0" smtClean="0"/>
              <a:t>	                         (a + c)       (b + d) 					   	  			     	          			</a:t>
            </a:r>
            <a:r>
              <a:rPr lang="en-US" altLang="en-US" sz="2400" dirty="0" err="1" smtClean="0"/>
              <a:t>a+b+c+d</a:t>
            </a:r>
            <a:r>
              <a:rPr lang="en-US" altLang="en-US" sz="2400" dirty="0" smtClean="0"/>
              <a:t>=n=total patients in study=245</a:t>
            </a:r>
            <a:r>
              <a:rPr lang="en-US" altLang="en-US" dirty="0" smtClean="0"/>
              <a:t> </a:t>
            </a:r>
          </a:p>
          <a:p>
            <a:pPr marL="0" indent="0">
              <a:buFontTx/>
              <a:buNone/>
              <a:defRPr/>
            </a:pPr>
            <a:endParaRPr lang="en-US" altLang="en-US" dirty="0" smtClean="0"/>
          </a:p>
        </p:txBody>
      </p:sp>
      <p:sp>
        <p:nvSpPr>
          <p:cNvPr id="34820" name="Line 4"/>
          <p:cNvSpPr>
            <a:spLocks noChangeShapeType="1"/>
          </p:cNvSpPr>
          <p:nvPr/>
        </p:nvSpPr>
        <p:spPr bwMode="auto">
          <a:xfrm>
            <a:off x="5105400" y="2057400"/>
            <a:ext cx="0" cy="2133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821" name="Line 5"/>
          <p:cNvSpPr>
            <a:spLocks noChangeShapeType="1"/>
          </p:cNvSpPr>
          <p:nvPr/>
        </p:nvSpPr>
        <p:spPr bwMode="auto">
          <a:xfrm>
            <a:off x="3429000" y="3200400"/>
            <a:ext cx="3581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822" name="Text Box 6"/>
          <p:cNvSpPr txBox="1">
            <a:spLocks noChangeArrowheads="1"/>
          </p:cNvSpPr>
          <p:nvPr/>
        </p:nvSpPr>
        <p:spPr bwMode="auto">
          <a:xfrm>
            <a:off x="3429000" y="2022475"/>
            <a:ext cx="17256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1">
                <a:solidFill>
                  <a:srgbClr val="00B050"/>
                </a:solidFill>
              </a:rPr>
              <a:t>REMISSION</a:t>
            </a:r>
          </a:p>
        </p:txBody>
      </p:sp>
      <p:sp>
        <p:nvSpPr>
          <p:cNvPr id="34823" name="Text Box 7"/>
          <p:cNvSpPr txBox="1">
            <a:spLocks noChangeArrowheads="1"/>
          </p:cNvSpPr>
          <p:nvPr/>
        </p:nvSpPr>
        <p:spPr bwMode="auto">
          <a:xfrm>
            <a:off x="5241925" y="2022475"/>
            <a:ext cx="21018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1">
                <a:solidFill>
                  <a:srgbClr val="C00000"/>
                </a:solidFill>
              </a:rPr>
              <a:t>NO REMISSION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228600" y="609600"/>
            <a:ext cx="8763000" cy="1143000"/>
          </a:xfrm>
        </p:spPr>
        <p:txBody>
          <a:bodyPr/>
          <a:lstStyle/>
          <a:p>
            <a:r>
              <a:rPr lang="en-US" altLang="en-US" sz="4000" b="1" u="sng" smtClean="0">
                <a:solidFill>
                  <a:srgbClr val="0070C0"/>
                </a:solidFill>
              </a:rPr>
              <a:t>Step 2</a:t>
            </a:r>
            <a:r>
              <a:rPr lang="en-US" altLang="en-US" sz="4000" b="1" smtClean="0">
                <a:solidFill>
                  <a:srgbClr val="0070C0"/>
                </a:solidFill>
              </a:rPr>
              <a:t>: Enter data from our study</a:t>
            </a:r>
            <a:endParaRPr lang="en-US" altLang="en-US" sz="4000" smtClean="0">
              <a:solidFill>
                <a:srgbClr val="0070C0"/>
              </a:solidFill>
            </a:endParaRPr>
          </a:p>
        </p:txBody>
      </p:sp>
      <p:sp>
        <p:nvSpPr>
          <p:cNvPr id="35843" name="Rectangle 3"/>
          <p:cNvSpPr>
            <a:spLocks noGrp="1" noChangeArrowheads="1"/>
          </p:cNvSpPr>
          <p:nvPr>
            <p:ph type="body" idx="1"/>
          </p:nvPr>
        </p:nvSpPr>
        <p:spPr>
          <a:xfrm>
            <a:off x="0" y="2087563"/>
            <a:ext cx="8991600" cy="4114800"/>
          </a:xfrm>
        </p:spPr>
        <p:txBody>
          <a:bodyPr/>
          <a:lstStyle/>
          <a:p>
            <a:endParaRPr lang="en-US" altLang="en-US" smtClean="0"/>
          </a:p>
          <a:p>
            <a:pPr>
              <a:buFontTx/>
              <a:buNone/>
            </a:pPr>
            <a:r>
              <a:rPr lang="en-US" altLang="en-US" smtClean="0"/>
              <a:t>New Rx:	     	 90(a)   30(b)         </a:t>
            </a:r>
            <a:r>
              <a:rPr lang="en-US" altLang="en-US" sz="2400" smtClean="0"/>
              <a:t>120(a+b)</a:t>
            </a:r>
            <a:r>
              <a:rPr lang="en-US" altLang="en-US" smtClean="0"/>
              <a:t>	</a:t>
            </a:r>
          </a:p>
          <a:p>
            <a:pPr>
              <a:buFontTx/>
              <a:buNone/>
            </a:pPr>
            <a:r>
              <a:rPr lang="en-US" altLang="en-US" smtClean="0"/>
              <a:t>Standard Rx:	 75(c)   50(d)         </a:t>
            </a:r>
            <a:r>
              <a:rPr lang="en-US" altLang="en-US" sz="2400" smtClean="0"/>
              <a:t>125(c+d)</a:t>
            </a:r>
            <a:r>
              <a:rPr lang="en-US" altLang="en-US" smtClean="0"/>
              <a:t>	</a:t>
            </a:r>
          </a:p>
          <a:p>
            <a:pPr>
              <a:buFontTx/>
              <a:buNone/>
            </a:pPr>
            <a:r>
              <a:rPr lang="en-US" altLang="en-US" smtClean="0"/>
              <a:t>	                      </a:t>
            </a:r>
            <a:r>
              <a:rPr lang="en-US" altLang="en-US" sz="2400" smtClean="0"/>
              <a:t>165 (a+c)  </a:t>
            </a:r>
            <a:r>
              <a:rPr lang="en-US" altLang="en-US" smtClean="0"/>
              <a:t> </a:t>
            </a:r>
            <a:r>
              <a:rPr lang="en-US" altLang="en-US" sz="2400" smtClean="0"/>
              <a:t>80 (b+d)</a:t>
            </a:r>
            <a:r>
              <a:rPr lang="en-US" altLang="en-US" smtClean="0"/>
              <a:t>                                   </a:t>
            </a:r>
          </a:p>
          <a:p>
            <a:pPr>
              <a:buFontTx/>
              <a:buNone/>
            </a:pPr>
            <a:endParaRPr lang="en-US" altLang="en-US" sz="2400" smtClean="0"/>
          </a:p>
          <a:p>
            <a:pPr>
              <a:buFontTx/>
              <a:buNone/>
            </a:pPr>
            <a:r>
              <a:rPr lang="en-US" altLang="en-US" sz="2400" smtClean="0"/>
              <a:t>						n=245(a+b+c+d)</a:t>
            </a:r>
            <a:r>
              <a:rPr lang="en-US" altLang="en-US" smtClean="0"/>
              <a:t>	</a:t>
            </a:r>
          </a:p>
        </p:txBody>
      </p:sp>
      <p:sp>
        <p:nvSpPr>
          <p:cNvPr id="35844" name="Line 4"/>
          <p:cNvSpPr>
            <a:spLocks noChangeShapeType="1"/>
          </p:cNvSpPr>
          <p:nvPr/>
        </p:nvSpPr>
        <p:spPr bwMode="auto">
          <a:xfrm>
            <a:off x="3886200" y="2133600"/>
            <a:ext cx="0" cy="2438400"/>
          </a:xfrm>
          <a:prstGeom prst="line">
            <a:avLst/>
          </a:prstGeom>
          <a:noFill/>
          <a:ln w="28575">
            <a:solidFill>
              <a:srgbClr val="0070C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45" name="Line 5"/>
          <p:cNvSpPr>
            <a:spLocks noChangeShapeType="1"/>
          </p:cNvSpPr>
          <p:nvPr/>
        </p:nvSpPr>
        <p:spPr bwMode="auto">
          <a:xfrm>
            <a:off x="2743200" y="3200400"/>
            <a:ext cx="4191000" cy="0"/>
          </a:xfrm>
          <a:prstGeom prst="line">
            <a:avLst/>
          </a:prstGeom>
          <a:noFill/>
          <a:ln w="28575">
            <a:solidFill>
              <a:srgbClr val="0070C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846" name="Text Box 8"/>
          <p:cNvSpPr txBox="1">
            <a:spLocks noChangeArrowheads="1"/>
          </p:cNvSpPr>
          <p:nvPr/>
        </p:nvSpPr>
        <p:spPr bwMode="auto">
          <a:xfrm>
            <a:off x="2133600" y="2057400"/>
            <a:ext cx="2530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a:solidFill>
                  <a:srgbClr val="00B050"/>
                </a:solidFill>
              </a:rPr>
              <a:t>REMISSION</a:t>
            </a:r>
          </a:p>
        </p:txBody>
      </p:sp>
      <p:sp>
        <p:nvSpPr>
          <p:cNvPr id="35847" name="Text Box 9"/>
          <p:cNvSpPr txBox="1">
            <a:spLocks noChangeArrowheads="1"/>
          </p:cNvSpPr>
          <p:nvPr/>
        </p:nvSpPr>
        <p:spPr bwMode="auto">
          <a:xfrm>
            <a:off x="3962400" y="2057400"/>
            <a:ext cx="21018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1">
                <a:solidFill>
                  <a:srgbClr val="C00000"/>
                </a:solidFill>
              </a:rPr>
              <a:t>NO REMISSION</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0" y="609600"/>
            <a:ext cx="9144000" cy="1143000"/>
          </a:xfrm>
        </p:spPr>
        <p:txBody>
          <a:bodyPr/>
          <a:lstStyle/>
          <a:p>
            <a:r>
              <a:rPr lang="en-US" altLang="en-US" sz="3600" b="1" u="sng" smtClean="0">
                <a:solidFill>
                  <a:srgbClr val="0070C0"/>
                </a:solidFill>
              </a:rPr>
              <a:t>Step 3</a:t>
            </a:r>
            <a:r>
              <a:rPr lang="en-US" altLang="en-US" sz="3600" b="1" smtClean="0">
                <a:solidFill>
                  <a:srgbClr val="0070C0"/>
                </a:solidFill>
              </a:rPr>
              <a:t>: Chi square (</a:t>
            </a:r>
            <a:r>
              <a:rPr lang="en-US" altLang="en-US" sz="3600" b="1" smtClean="0">
                <a:solidFill>
                  <a:srgbClr val="0070C0"/>
                </a:solidFill>
                <a:sym typeface="Symbol" panose="05050102010706020507" pitchFamily="18" charset="2"/>
              </a:rPr>
              <a:t></a:t>
            </a:r>
            <a:r>
              <a:rPr lang="en-US" altLang="en-US" sz="3600" b="1" baseline="30000" smtClean="0">
                <a:solidFill>
                  <a:srgbClr val="0070C0"/>
                </a:solidFill>
              </a:rPr>
              <a:t>2</a:t>
            </a:r>
            <a:r>
              <a:rPr lang="en-US" altLang="en-US" sz="3600" b="1" smtClean="0">
                <a:solidFill>
                  <a:srgbClr val="0070C0"/>
                </a:solidFill>
              </a:rPr>
              <a:t>) test</a:t>
            </a:r>
            <a:endParaRPr lang="en-US" altLang="en-US" sz="3600" smtClean="0">
              <a:solidFill>
                <a:srgbClr val="0070C0"/>
              </a:solidFill>
            </a:endParaRPr>
          </a:p>
        </p:txBody>
      </p:sp>
      <p:sp>
        <p:nvSpPr>
          <p:cNvPr id="36867" name="Rectangle 3"/>
          <p:cNvSpPr>
            <a:spLocks noGrp="1" noChangeArrowheads="1"/>
          </p:cNvSpPr>
          <p:nvPr>
            <p:ph type="body" idx="1"/>
          </p:nvPr>
        </p:nvSpPr>
        <p:spPr>
          <a:xfrm>
            <a:off x="685800" y="1676400"/>
            <a:ext cx="7772400" cy="4114800"/>
          </a:xfrm>
        </p:spPr>
        <p:txBody>
          <a:bodyPr/>
          <a:lstStyle/>
          <a:p>
            <a:pPr algn="ctr">
              <a:buFontTx/>
              <a:buNone/>
            </a:pPr>
            <a:r>
              <a:rPr lang="en-US" altLang="en-US" smtClean="0"/>
              <a:t> </a:t>
            </a:r>
            <a:r>
              <a:rPr lang="en-US" altLang="en-US" smtClean="0">
                <a:sym typeface="Symbol" panose="05050102010706020507" pitchFamily="18" charset="2"/>
              </a:rPr>
              <a:t></a:t>
            </a:r>
            <a:r>
              <a:rPr lang="en-US" altLang="en-US" baseline="30000" smtClean="0"/>
              <a:t>2</a:t>
            </a:r>
            <a:r>
              <a:rPr lang="en-US" altLang="en-US" smtClean="0"/>
              <a:t> = </a:t>
            </a:r>
            <a:r>
              <a:rPr lang="en-US" altLang="en-US" u="sng" smtClean="0"/>
              <a:t>n (</a:t>
            </a:r>
            <a:r>
              <a:rPr lang="en-US" altLang="en-US" u="sng" smtClean="0">
                <a:sym typeface="Symbol" panose="05050102010706020507" pitchFamily="18" charset="2"/>
              </a:rPr>
              <a:t></a:t>
            </a:r>
            <a:r>
              <a:rPr lang="en-US" altLang="en-US" u="sng" smtClean="0"/>
              <a:t>ad-bc</a:t>
            </a:r>
            <a:r>
              <a:rPr lang="en-US" altLang="en-US" u="sng" smtClean="0">
                <a:sym typeface="Symbol" panose="05050102010706020507" pitchFamily="18" charset="2"/>
              </a:rPr>
              <a:t></a:t>
            </a:r>
            <a:r>
              <a:rPr lang="en-US" altLang="en-US" u="sng" smtClean="0"/>
              <a:t>- n/</a:t>
            </a:r>
            <a:r>
              <a:rPr lang="en-US" altLang="en-US" sz="2800" u="sng" smtClean="0"/>
              <a:t>2</a:t>
            </a:r>
            <a:r>
              <a:rPr lang="en-US" altLang="en-US" u="sng" smtClean="0"/>
              <a:t>)</a:t>
            </a:r>
            <a:r>
              <a:rPr lang="en-US" altLang="en-US" baseline="30000" smtClean="0"/>
              <a:t>2</a:t>
            </a:r>
            <a:endParaRPr lang="en-US" altLang="en-US" smtClean="0"/>
          </a:p>
          <a:p>
            <a:pPr algn="ctr">
              <a:buFontTx/>
              <a:buNone/>
            </a:pPr>
            <a:r>
              <a:rPr lang="en-US" altLang="en-US" smtClean="0"/>
              <a:t>	  (a+b)(c+d)(a+c)(b+d)</a:t>
            </a:r>
          </a:p>
          <a:p>
            <a:pPr algn="ctr">
              <a:buFontTx/>
              <a:buNone/>
            </a:pPr>
            <a:r>
              <a:rPr lang="en-US" altLang="en-US" smtClean="0"/>
              <a:t>						</a:t>
            </a:r>
          </a:p>
          <a:p>
            <a:pPr algn="ctr">
              <a:buFontTx/>
              <a:buNone/>
            </a:pPr>
            <a:r>
              <a:rPr lang="en-US" altLang="en-US" b="1" smtClean="0">
                <a:sym typeface="Symbol" panose="05050102010706020507" pitchFamily="18" charset="2"/>
              </a:rPr>
              <a:t></a:t>
            </a:r>
            <a:r>
              <a:rPr lang="en-US" altLang="en-US" b="1" baseline="30000" smtClean="0"/>
              <a:t>2</a:t>
            </a:r>
            <a:r>
              <a:rPr lang="en-US" altLang="en-US" b="1" smtClean="0"/>
              <a:t> = 6.264 (p=0.012)</a:t>
            </a:r>
          </a:p>
        </p:txBody>
      </p:sp>
      <p:sp>
        <p:nvSpPr>
          <p:cNvPr id="36868" name="Text Box 4"/>
          <p:cNvSpPr txBox="1">
            <a:spLocks noChangeArrowheads="1"/>
          </p:cNvSpPr>
          <p:nvPr/>
        </p:nvSpPr>
        <p:spPr bwMode="auto">
          <a:xfrm>
            <a:off x="1981200" y="6096000"/>
            <a:ext cx="60594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a:hlinkClick r:id="rId2"/>
              </a:rPr>
              <a:t>http://www.graphpad.com/quickcalcs/index.cfm</a:t>
            </a:r>
            <a:endParaRPr lang="en-US" altLang="en-US" sz="2400"/>
          </a:p>
        </p:txBody>
      </p:sp>
      <p:sp>
        <p:nvSpPr>
          <p:cNvPr id="36869" name="Text Box 5"/>
          <p:cNvSpPr txBox="1">
            <a:spLocks noChangeArrowheads="1"/>
          </p:cNvSpPr>
          <p:nvPr/>
        </p:nvSpPr>
        <p:spPr bwMode="auto">
          <a:xfrm>
            <a:off x="1752600" y="4867275"/>
            <a:ext cx="6172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3600" b="1">
                <a:solidFill>
                  <a:srgbClr val="0070C0"/>
                </a:solidFill>
              </a:rPr>
              <a:t>or </a:t>
            </a:r>
            <a:r>
              <a:rPr lang="en-US" altLang="en-US" sz="3600" b="1" u="sng">
                <a:solidFill>
                  <a:srgbClr val="0070C0"/>
                </a:solidFill>
              </a:rPr>
              <a:t>Step 3</a:t>
            </a:r>
            <a:r>
              <a:rPr lang="en-US" altLang="en-US" sz="3600" b="1">
                <a:solidFill>
                  <a:srgbClr val="0070C0"/>
                </a:solidFill>
              </a:rPr>
              <a:t>: Fisher exact test</a:t>
            </a:r>
          </a:p>
          <a:p>
            <a:pPr lvl="1">
              <a:spcBef>
                <a:spcPct val="0"/>
              </a:spcBef>
              <a:buFontTx/>
              <a:buNone/>
            </a:pPr>
            <a:r>
              <a:rPr lang="en-US" altLang="en-US" sz="2400"/>
              <a:t> 	                  </a:t>
            </a:r>
            <a:r>
              <a:rPr lang="en-US" altLang="en-US" sz="2400" b="1"/>
              <a:t>p=0.0143</a:t>
            </a:r>
          </a:p>
        </p:txBody>
      </p:sp>
      <p:cxnSp>
        <p:nvCxnSpPr>
          <p:cNvPr id="36870" name="Straight Connector 2"/>
          <p:cNvCxnSpPr>
            <a:cxnSpLocks noChangeShapeType="1"/>
          </p:cNvCxnSpPr>
          <p:nvPr/>
        </p:nvCxnSpPr>
        <p:spPr bwMode="auto">
          <a:xfrm>
            <a:off x="0" y="4572000"/>
            <a:ext cx="91440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0" y="609600"/>
            <a:ext cx="9144000" cy="1143000"/>
          </a:xfrm>
        </p:spPr>
        <p:txBody>
          <a:bodyPr/>
          <a:lstStyle/>
          <a:p>
            <a:r>
              <a:rPr lang="en-US" altLang="en-US" smtClean="0"/>
              <a:t>To Stratify UC Remission Rate by </a:t>
            </a:r>
            <a:br>
              <a:rPr lang="en-US" altLang="en-US" smtClean="0"/>
            </a:br>
            <a:r>
              <a:rPr lang="en-US" altLang="en-US" smtClean="0"/>
              <a:t>Age Group or Gender</a:t>
            </a:r>
          </a:p>
        </p:txBody>
      </p:sp>
      <p:sp>
        <p:nvSpPr>
          <p:cNvPr id="37891" name="Content Placeholder 2"/>
          <p:cNvSpPr>
            <a:spLocks noGrp="1"/>
          </p:cNvSpPr>
          <p:nvPr>
            <p:ph idx="1"/>
          </p:nvPr>
        </p:nvSpPr>
        <p:spPr>
          <a:xfrm>
            <a:off x="685800" y="2057400"/>
            <a:ext cx="7772400" cy="4114800"/>
          </a:xfrm>
        </p:spPr>
        <p:txBody>
          <a:bodyPr/>
          <a:lstStyle/>
          <a:p>
            <a:r>
              <a:rPr lang="en-US" altLang="en-US" smtClean="0"/>
              <a:t>Use Cochran-Mantel-Haenszel test to explore confounding by age or gender</a:t>
            </a:r>
            <a:r>
              <a:rPr lang="en-US" altLang="en-US" b="1" u="sng" smtClean="0">
                <a:solidFill>
                  <a:srgbClr val="0070C0"/>
                </a:solidFill>
              </a:rPr>
              <a:t/>
            </a:r>
            <a:br>
              <a:rPr lang="en-US" altLang="en-US" b="1" u="sng" smtClean="0">
                <a:solidFill>
                  <a:srgbClr val="0070C0"/>
                </a:solidFill>
              </a:rPr>
            </a:br>
            <a:r>
              <a:rPr lang="en-US" altLang="en-US" smtClean="0"/>
              <a:t>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026"/>
          <p:cNvSpPr>
            <a:spLocks noGrp="1" noChangeArrowheads="1"/>
          </p:cNvSpPr>
          <p:nvPr>
            <p:ph type="title"/>
          </p:nvPr>
        </p:nvSpPr>
        <p:spPr>
          <a:xfrm>
            <a:off x="0" y="857250"/>
            <a:ext cx="9144000" cy="857250"/>
          </a:xfrm>
        </p:spPr>
        <p:txBody>
          <a:bodyPr>
            <a:normAutofit fontScale="90000"/>
          </a:bodyPr>
          <a:lstStyle/>
          <a:p>
            <a:pPr>
              <a:defRPr/>
            </a:pPr>
            <a:r>
              <a:rPr lang="en-US" altLang="en-US" b="1" dirty="0" smtClean="0">
                <a:solidFill>
                  <a:srgbClr val="0070C0"/>
                </a:solidFill>
              </a:rPr>
              <a:t>Statistics 102</a:t>
            </a:r>
            <a:br>
              <a:rPr lang="en-US" altLang="en-US" b="1" dirty="0" smtClean="0">
                <a:solidFill>
                  <a:srgbClr val="0070C0"/>
                </a:solidFill>
              </a:rPr>
            </a:br>
            <a:r>
              <a:rPr lang="en-US" altLang="en-US" sz="1650" b="1" dirty="0">
                <a:solidFill>
                  <a:srgbClr val="0070C0"/>
                </a:solidFill>
              </a:rPr>
              <a:t>Monday July 3, 2017</a:t>
            </a:r>
          </a:p>
        </p:txBody>
      </p:sp>
      <p:sp>
        <p:nvSpPr>
          <p:cNvPr id="11267" name="Rectangle 1027"/>
          <p:cNvSpPr>
            <a:spLocks noGrp="1" noChangeArrowheads="1"/>
          </p:cNvSpPr>
          <p:nvPr>
            <p:ph type="body" idx="1"/>
          </p:nvPr>
        </p:nvSpPr>
        <p:spPr>
          <a:xfrm>
            <a:off x="1314450" y="1657350"/>
            <a:ext cx="6858000" cy="3771900"/>
          </a:xfrm>
        </p:spPr>
        <p:txBody>
          <a:bodyPr>
            <a:noAutofit/>
          </a:bodyPr>
          <a:lstStyle/>
          <a:p>
            <a:pPr marL="0" indent="0">
              <a:lnSpc>
                <a:spcPct val="90000"/>
              </a:lnSpc>
              <a:buClr>
                <a:srgbClr val="33CC33"/>
              </a:buClr>
              <a:buFontTx/>
              <a:buNone/>
              <a:defRPr/>
            </a:pPr>
            <a:endParaRPr lang="en-US" dirty="0"/>
          </a:p>
          <a:p>
            <a:pPr>
              <a:buClr>
                <a:srgbClr val="33CC33"/>
              </a:buClr>
              <a:defRPr/>
            </a:pPr>
            <a:r>
              <a:rPr lang="en-US" sz="2400" dirty="0" smtClean="0"/>
              <a:t>Sensitivity, Specificity, Likelihood ratios</a:t>
            </a:r>
            <a:r>
              <a:rPr lang="en-US" sz="2400" dirty="0"/>
              <a:t>, ROCs and AUCs</a:t>
            </a:r>
          </a:p>
          <a:p>
            <a:pPr>
              <a:lnSpc>
                <a:spcPct val="90000"/>
              </a:lnSpc>
              <a:buClr>
                <a:srgbClr val="33CC33"/>
              </a:buClr>
              <a:defRPr/>
            </a:pPr>
            <a:endParaRPr lang="en-US" sz="2400" dirty="0" smtClean="0"/>
          </a:p>
          <a:p>
            <a:pPr>
              <a:lnSpc>
                <a:spcPct val="90000"/>
              </a:lnSpc>
              <a:buClr>
                <a:srgbClr val="33CC33"/>
              </a:buClr>
              <a:defRPr/>
            </a:pPr>
            <a:r>
              <a:rPr lang="en-US" sz="2400" dirty="0" smtClean="0"/>
              <a:t>Type </a:t>
            </a:r>
            <a:r>
              <a:rPr lang="en-US" sz="2400" dirty="0"/>
              <a:t>1 and 2 errors </a:t>
            </a:r>
            <a:r>
              <a:rPr lang="en-US" sz="2400" dirty="0" smtClean="0"/>
              <a:t>and estimating the sample </a:t>
            </a:r>
            <a:r>
              <a:rPr lang="en-US" sz="2400" dirty="0"/>
              <a:t>size needed for a study </a:t>
            </a:r>
          </a:p>
          <a:p>
            <a:pPr>
              <a:lnSpc>
                <a:spcPct val="90000"/>
              </a:lnSpc>
              <a:buClr>
                <a:srgbClr val="33CC33"/>
              </a:buClr>
              <a:defRPr/>
            </a:pPr>
            <a:endParaRPr lang="en-US" sz="2400" dirty="0"/>
          </a:p>
          <a:p>
            <a:pPr>
              <a:buClr>
                <a:srgbClr val="33CC33"/>
              </a:buClr>
              <a:defRPr/>
            </a:pPr>
            <a:r>
              <a:rPr lang="en-US" sz="2400" dirty="0" smtClean="0"/>
              <a:t>What test for </a:t>
            </a:r>
            <a:r>
              <a:rPr lang="en-US" sz="2400" dirty="0"/>
              <a:t>statistical significance </a:t>
            </a:r>
            <a:r>
              <a:rPr lang="en-US" sz="2400" dirty="0" smtClean="0"/>
              <a:t>to use</a:t>
            </a:r>
            <a:endParaRPr lang="en-US" sz="2400" dirty="0"/>
          </a:p>
          <a:p>
            <a:pPr>
              <a:lnSpc>
                <a:spcPct val="90000"/>
              </a:lnSpc>
              <a:buClr>
                <a:srgbClr val="33CC33"/>
              </a:buClr>
              <a:defRPr/>
            </a:pPr>
            <a:endParaRPr lang="en-US" sz="2400" dirty="0"/>
          </a:p>
          <a:p>
            <a:pPr>
              <a:buClr>
                <a:srgbClr val="33CC33"/>
              </a:buClr>
              <a:defRPr/>
            </a:pPr>
            <a:r>
              <a:rPr lang="en-US" sz="2400" dirty="0"/>
              <a:t>Odds ratios and relative risk ratios</a:t>
            </a:r>
          </a:p>
          <a:p>
            <a:pPr>
              <a:lnSpc>
                <a:spcPct val="90000"/>
              </a:lnSpc>
              <a:buClr>
                <a:srgbClr val="33CC33"/>
              </a:buClr>
              <a:defRPr/>
            </a:pPr>
            <a:endParaRPr lang="en-US" sz="2400" dirty="0" smtClean="0"/>
          </a:p>
          <a:p>
            <a:pPr>
              <a:lnSpc>
                <a:spcPct val="90000"/>
              </a:lnSpc>
              <a:buClr>
                <a:srgbClr val="33CC33"/>
              </a:buClr>
              <a:defRPr/>
            </a:pPr>
            <a:r>
              <a:rPr lang="en-US" sz="2400" dirty="0" smtClean="0"/>
              <a:t>Non-inferiority </a:t>
            </a:r>
            <a:r>
              <a:rPr lang="en-US" sz="2400" dirty="0"/>
              <a:t>(NI) trials </a:t>
            </a:r>
            <a:endParaRPr lang="en-US" sz="2400" dirty="0" smtClean="0"/>
          </a:p>
          <a:p>
            <a:pPr>
              <a:lnSpc>
                <a:spcPct val="90000"/>
              </a:lnSpc>
              <a:buClr>
                <a:srgbClr val="33CC33"/>
              </a:buClr>
              <a:defRPr/>
            </a:pP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endParaRPr lang="en-US" altLang="en-US" smtClean="0"/>
          </a:p>
        </p:txBody>
      </p:sp>
      <p:sp>
        <p:nvSpPr>
          <p:cNvPr id="39939" name="Content Placeholder 2"/>
          <p:cNvSpPr>
            <a:spLocks noGrp="1"/>
          </p:cNvSpPr>
          <p:nvPr>
            <p:ph idx="1"/>
          </p:nvPr>
        </p:nvSpPr>
        <p:spPr/>
        <p:txBody>
          <a:bodyPr/>
          <a:lstStyle/>
          <a:p>
            <a:endParaRPr lang="en-US" alt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609600"/>
            <a:ext cx="8991600" cy="1143000"/>
          </a:xfrm>
        </p:spPr>
        <p:txBody>
          <a:bodyPr/>
          <a:lstStyle/>
          <a:p>
            <a:r>
              <a:rPr lang="en-US" altLang="en-US" smtClean="0">
                <a:solidFill>
                  <a:srgbClr val="0070C0"/>
                </a:solidFill>
              </a:rPr>
              <a:t>Types of research studies/trials that require statistical analysis</a:t>
            </a:r>
          </a:p>
        </p:txBody>
      </p:sp>
      <p:sp>
        <p:nvSpPr>
          <p:cNvPr id="7171" name="Rectangle 3"/>
          <p:cNvSpPr>
            <a:spLocks noGrp="1" noChangeArrowheads="1"/>
          </p:cNvSpPr>
          <p:nvPr>
            <p:ph type="body" idx="1"/>
          </p:nvPr>
        </p:nvSpPr>
        <p:spPr>
          <a:xfrm>
            <a:off x="0" y="1981200"/>
            <a:ext cx="9144000" cy="4876800"/>
          </a:xfrm>
        </p:spPr>
        <p:txBody>
          <a:bodyPr/>
          <a:lstStyle/>
          <a:p>
            <a:r>
              <a:rPr lang="en-US" altLang="en-US" sz="2000" smtClean="0"/>
              <a:t>Cohort study: all patients meet some criteria</a:t>
            </a:r>
          </a:p>
          <a:p>
            <a:r>
              <a:rPr lang="en-US" altLang="en-US" sz="2000" smtClean="0"/>
              <a:t>Case-Control study: all cases meet a definition and controls don’t meet it</a:t>
            </a:r>
          </a:p>
          <a:p>
            <a:pPr lvl="1"/>
            <a:r>
              <a:rPr lang="en-US" altLang="en-US" sz="2000" smtClean="0"/>
              <a:t>Controls are ‘matched’ with cases for age, gender, and other matchable variables  </a:t>
            </a:r>
          </a:p>
          <a:p>
            <a:r>
              <a:rPr lang="en-US" altLang="en-US" sz="2000" smtClean="0"/>
              <a:t>Randomized trials: </a:t>
            </a:r>
          </a:p>
          <a:p>
            <a:pPr lvl="1"/>
            <a:r>
              <a:rPr lang="en-US" altLang="en-US" sz="2000" smtClean="0"/>
              <a:t>Placebo-controlled or sham-treatment controlled</a:t>
            </a:r>
          </a:p>
          <a:p>
            <a:pPr lvl="2"/>
            <a:r>
              <a:rPr lang="en-US" altLang="en-US" sz="2000" smtClean="0"/>
              <a:t>may be unblinded or blinded (single or double-blinded)</a:t>
            </a:r>
          </a:p>
          <a:p>
            <a:pPr lvl="1"/>
            <a:r>
              <a:rPr lang="en-US" altLang="en-US" sz="2000" smtClean="0"/>
              <a:t>Active-treatment controlled</a:t>
            </a:r>
          </a:p>
          <a:p>
            <a:pPr lvl="2"/>
            <a:r>
              <a:rPr lang="en-US" altLang="en-US" sz="2000" smtClean="0"/>
              <a:t>may be unblinded or blinded ( single or double-blinded)</a:t>
            </a:r>
          </a:p>
          <a:p>
            <a:pPr lvl="2"/>
            <a:r>
              <a:rPr lang="en-US" altLang="en-US" sz="2000" smtClean="0"/>
              <a:t>often a phase 3 trial; may be non-inferiority study design (Statistics 102)</a:t>
            </a:r>
          </a:p>
          <a:p>
            <a:r>
              <a:rPr lang="en-US" altLang="en-US" sz="2000" smtClean="0"/>
              <a:t>Meta analysis: pooled studies of the same condition, although the definitions of the condition and the outcome(s) of interest may vary across studies that are pooled</a:t>
            </a:r>
          </a:p>
          <a:p>
            <a:pPr lvl="1"/>
            <a:endParaRPr lang="en-US" altLang="en-US" sz="2000" smtClean="0"/>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609600"/>
            <a:ext cx="9144000" cy="1143000"/>
          </a:xfrm>
        </p:spPr>
        <p:txBody>
          <a:bodyPr/>
          <a:lstStyle/>
          <a:p>
            <a:r>
              <a:rPr lang="en-US" altLang="en-US" sz="3200" smtClean="0">
                <a:solidFill>
                  <a:srgbClr val="0070C0"/>
                </a:solidFill>
              </a:rPr>
              <a:t>Types of Variables in Clinical Research Studies</a:t>
            </a:r>
          </a:p>
        </p:txBody>
      </p:sp>
      <p:sp>
        <p:nvSpPr>
          <p:cNvPr id="8195" name="Rectangle 3"/>
          <p:cNvSpPr>
            <a:spLocks noGrp="1" noChangeArrowheads="1"/>
          </p:cNvSpPr>
          <p:nvPr>
            <p:ph type="body" sz="half" idx="1"/>
          </p:nvPr>
        </p:nvSpPr>
        <p:spPr>
          <a:xfrm>
            <a:off x="685800" y="1981200"/>
            <a:ext cx="3962400" cy="4114800"/>
          </a:xfrm>
        </p:spPr>
        <p:txBody>
          <a:bodyPr/>
          <a:lstStyle/>
          <a:p>
            <a:pPr algn="ctr">
              <a:buFontTx/>
              <a:buNone/>
            </a:pPr>
            <a:r>
              <a:rPr lang="en-US" altLang="en-US" u="sng" smtClean="0">
                <a:solidFill>
                  <a:srgbClr val="0070C0"/>
                </a:solidFill>
              </a:rPr>
              <a:t>CONTINUOUS</a:t>
            </a:r>
          </a:p>
          <a:p>
            <a:pPr lvl="1">
              <a:buClr>
                <a:srgbClr val="33CC33"/>
              </a:buClr>
            </a:pPr>
            <a:r>
              <a:rPr lang="en-US" altLang="en-US" smtClean="0"/>
              <a:t>AGE</a:t>
            </a:r>
          </a:p>
          <a:p>
            <a:pPr lvl="1">
              <a:buClr>
                <a:srgbClr val="33CC33"/>
              </a:buClr>
            </a:pPr>
            <a:r>
              <a:rPr lang="en-US" altLang="en-US" smtClean="0"/>
              <a:t>BP</a:t>
            </a:r>
          </a:p>
          <a:p>
            <a:pPr lvl="1">
              <a:buClr>
                <a:srgbClr val="33CC33"/>
              </a:buClr>
            </a:pPr>
            <a:r>
              <a:rPr lang="en-US" altLang="en-US" smtClean="0"/>
              <a:t>AST, CRP, glucose, etc.</a:t>
            </a:r>
          </a:p>
          <a:p>
            <a:pPr lvl="1">
              <a:buClr>
                <a:srgbClr val="33CC33"/>
              </a:buClr>
            </a:pPr>
            <a:r>
              <a:rPr lang="en-US" altLang="en-US" smtClean="0"/>
              <a:t>HEIGHT</a:t>
            </a:r>
          </a:p>
          <a:p>
            <a:pPr lvl="1">
              <a:buClr>
                <a:srgbClr val="33CC33"/>
              </a:buClr>
            </a:pPr>
            <a:r>
              <a:rPr lang="en-US" altLang="en-US" smtClean="0"/>
              <a:t>WEIGHT</a:t>
            </a:r>
          </a:p>
          <a:p>
            <a:pPr lvl="1">
              <a:buClr>
                <a:srgbClr val="33CC33"/>
              </a:buClr>
            </a:pPr>
            <a:r>
              <a:rPr lang="en-US" altLang="en-US" smtClean="0"/>
              <a:t>BMI</a:t>
            </a:r>
          </a:p>
        </p:txBody>
      </p:sp>
      <p:sp>
        <p:nvSpPr>
          <p:cNvPr id="8196" name="Rectangle 4"/>
          <p:cNvSpPr>
            <a:spLocks noGrp="1" noChangeArrowheads="1"/>
          </p:cNvSpPr>
          <p:nvPr>
            <p:ph type="body" sz="half" idx="2"/>
          </p:nvPr>
        </p:nvSpPr>
        <p:spPr/>
        <p:txBody>
          <a:bodyPr/>
          <a:lstStyle/>
          <a:p>
            <a:pPr algn="ctr">
              <a:buFontTx/>
              <a:buNone/>
            </a:pPr>
            <a:r>
              <a:rPr lang="en-US" altLang="en-US" u="sng" smtClean="0">
                <a:solidFill>
                  <a:srgbClr val="0070C0"/>
                </a:solidFill>
              </a:rPr>
              <a:t>CATEGORICAL</a:t>
            </a:r>
          </a:p>
          <a:p>
            <a:pPr lvl="1">
              <a:buClr>
                <a:srgbClr val="33CC33"/>
              </a:buClr>
            </a:pPr>
            <a:r>
              <a:rPr lang="en-US" altLang="en-US" smtClean="0"/>
              <a:t>GENDER</a:t>
            </a:r>
          </a:p>
          <a:p>
            <a:pPr lvl="1">
              <a:buClr>
                <a:srgbClr val="33CC33"/>
              </a:buClr>
            </a:pPr>
            <a:r>
              <a:rPr lang="en-US" altLang="en-US" smtClean="0"/>
              <a:t>RACE</a:t>
            </a:r>
          </a:p>
          <a:p>
            <a:pPr lvl="1">
              <a:buClr>
                <a:srgbClr val="33CC33"/>
              </a:buClr>
            </a:pPr>
            <a:r>
              <a:rPr lang="en-US" altLang="en-US" smtClean="0"/>
              <a:t>OBESE  </a:t>
            </a:r>
          </a:p>
          <a:p>
            <a:pPr lvl="1">
              <a:buClr>
                <a:srgbClr val="33CC33"/>
              </a:buClr>
            </a:pPr>
            <a:r>
              <a:rPr lang="en-US" altLang="en-US" smtClean="0"/>
              <a:t>CURED </a:t>
            </a:r>
          </a:p>
          <a:p>
            <a:pPr lvl="1">
              <a:buClr>
                <a:srgbClr val="33CC33"/>
              </a:buClr>
            </a:pPr>
            <a:r>
              <a:rPr lang="en-US" altLang="en-US" smtClean="0"/>
              <a:t>PREGNANT </a:t>
            </a:r>
          </a:p>
          <a:p>
            <a:pPr lvl="1">
              <a:buClr>
                <a:srgbClr val="33CC33"/>
              </a:buClr>
            </a:pPr>
            <a:r>
              <a:rPr lang="en-US" altLang="en-US" smtClean="0"/>
              <a:t>MI </a:t>
            </a:r>
          </a:p>
          <a:p>
            <a:pPr lvl="1">
              <a:buClr>
                <a:srgbClr val="33CC33"/>
              </a:buClr>
            </a:pPr>
            <a:r>
              <a:rPr lang="en-US" altLang="en-US" smtClean="0"/>
              <a:t>OLDER</a:t>
            </a:r>
          </a:p>
          <a:p>
            <a:pPr lvl="1"/>
            <a:endParaRPr lang="en-US" alt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609600"/>
            <a:ext cx="9144000" cy="1143000"/>
          </a:xfrm>
        </p:spPr>
        <p:txBody>
          <a:bodyPr/>
          <a:lstStyle/>
          <a:p>
            <a:r>
              <a:rPr lang="en-US" altLang="en-US" smtClean="0">
                <a:solidFill>
                  <a:srgbClr val="0070C0"/>
                </a:solidFill>
              </a:rPr>
              <a:t>Basic statistical terms for a data set</a:t>
            </a:r>
          </a:p>
        </p:txBody>
      </p:sp>
      <p:sp>
        <p:nvSpPr>
          <p:cNvPr id="7171" name="Rectangle 3"/>
          <p:cNvSpPr>
            <a:spLocks noGrp="1" noChangeArrowheads="1"/>
          </p:cNvSpPr>
          <p:nvPr>
            <p:ph type="body" idx="1"/>
          </p:nvPr>
        </p:nvSpPr>
        <p:spPr>
          <a:xfrm>
            <a:off x="0" y="1981200"/>
            <a:ext cx="9144000" cy="4114800"/>
          </a:xfrm>
        </p:spPr>
        <p:txBody>
          <a:bodyPr/>
          <a:lstStyle/>
          <a:p>
            <a:pPr marL="0" indent="0">
              <a:lnSpc>
                <a:spcPct val="90000"/>
              </a:lnSpc>
              <a:buClr>
                <a:srgbClr val="33CC33"/>
              </a:buClr>
              <a:buFontTx/>
              <a:buNone/>
              <a:defRPr/>
            </a:pPr>
            <a:r>
              <a:rPr lang="en-US" altLang="en-US" sz="2800" u="sng" dirty="0" smtClean="0"/>
              <a:t>A data set</a:t>
            </a:r>
            <a:r>
              <a:rPr lang="en-US" altLang="en-US" sz="2800" dirty="0" smtClean="0"/>
              <a:t>: test scores on a 20-question exam in 21 students    	{</a:t>
            </a:r>
            <a:r>
              <a:rPr lang="en-US" altLang="en-US" sz="1800" dirty="0" smtClean="0"/>
              <a:t># of</a:t>
            </a:r>
            <a:r>
              <a:rPr lang="en-US" altLang="en-US" sz="2800" dirty="0" smtClean="0"/>
              <a:t> </a:t>
            </a:r>
            <a:r>
              <a:rPr lang="en-US" altLang="en-US" sz="1800" dirty="0" smtClean="0"/>
              <a:t>correct answers: 2,13,4,20,18,6,6,11,9,12,5,4,8,18,10,11,4,20,16,7,5</a:t>
            </a:r>
            <a:r>
              <a:rPr lang="en-US" altLang="en-US" sz="2000" dirty="0" smtClean="0"/>
              <a:t>}</a:t>
            </a:r>
          </a:p>
          <a:p>
            <a:pPr marL="0" indent="0">
              <a:lnSpc>
                <a:spcPct val="90000"/>
              </a:lnSpc>
              <a:buClr>
                <a:srgbClr val="33CC33"/>
              </a:buClr>
              <a:buFontTx/>
              <a:buNone/>
              <a:defRPr/>
            </a:pPr>
            <a:r>
              <a:rPr lang="en-US" altLang="en-US" sz="2000" dirty="0" smtClean="0"/>
              <a:t>	</a:t>
            </a:r>
            <a:r>
              <a:rPr lang="en-US" altLang="en-US" sz="1800" dirty="0" smtClean="0"/>
              <a:t>Scores from lowest to highest: </a:t>
            </a:r>
            <a:r>
              <a:rPr lang="en-US" altLang="en-US" sz="1800" b="1" dirty="0" smtClean="0">
                <a:solidFill>
                  <a:srgbClr val="33CC33"/>
                </a:solidFill>
              </a:rPr>
              <a:t>2</a:t>
            </a:r>
            <a:r>
              <a:rPr lang="en-US" altLang="en-US" sz="1800" dirty="0" smtClean="0"/>
              <a:t>,4,4,4,5,5,6,6,7,8,</a:t>
            </a:r>
            <a:r>
              <a:rPr lang="en-US" altLang="en-US" sz="1800" b="1" dirty="0" smtClean="0">
                <a:solidFill>
                  <a:srgbClr val="33CC33"/>
                </a:solidFill>
              </a:rPr>
              <a:t>9</a:t>
            </a:r>
            <a:r>
              <a:rPr lang="en-US" altLang="en-US" sz="1800" dirty="0" smtClean="0"/>
              <a:t>,10,11,11,12,13,16,18,18,20,</a:t>
            </a:r>
            <a:r>
              <a:rPr lang="en-US" altLang="en-US" sz="1800" b="1" dirty="0" smtClean="0">
                <a:solidFill>
                  <a:srgbClr val="33CC33"/>
                </a:solidFill>
              </a:rPr>
              <a:t>20</a:t>
            </a:r>
          </a:p>
          <a:p>
            <a:pPr marL="0" indent="0">
              <a:lnSpc>
                <a:spcPct val="90000"/>
              </a:lnSpc>
              <a:buClr>
                <a:srgbClr val="33CC33"/>
              </a:buClr>
              <a:buFontTx/>
              <a:buNone/>
              <a:defRPr/>
            </a:pPr>
            <a:endParaRPr lang="en-US" altLang="en-US" sz="2800" u="sng" dirty="0" smtClean="0"/>
          </a:p>
          <a:p>
            <a:pPr marL="0" indent="0">
              <a:lnSpc>
                <a:spcPct val="90000"/>
              </a:lnSpc>
              <a:buClr>
                <a:srgbClr val="33CC33"/>
              </a:buClr>
              <a:buFontTx/>
              <a:buNone/>
              <a:defRPr/>
            </a:pPr>
            <a:r>
              <a:rPr lang="en-US" altLang="en-US" sz="2800" u="sng" dirty="0" smtClean="0"/>
              <a:t>Range</a:t>
            </a:r>
            <a:r>
              <a:rPr lang="en-US" altLang="en-US" sz="2800" dirty="0" smtClean="0"/>
              <a:t>: the </a:t>
            </a:r>
            <a:r>
              <a:rPr lang="en-US" altLang="en-US" sz="2800" b="1" dirty="0" smtClean="0"/>
              <a:t>extreme</a:t>
            </a:r>
            <a:r>
              <a:rPr lang="en-US" altLang="en-US" sz="2800" dirty="0" smtClean="0"/>
              <a:t> values (min, max) = 2,20</a:t>
            </a:r>
          </a:p>
          <a:p>
            <a:pPr marL="0" indent="0">
              <a:lnSpc>
                <a:spcPct val="90000"/>
              </a:lnSpc>
              <a:buClr>
                <a:srgbClr val="33CC33"/>
              </a:buClr>
              <a:buFontTx/>
              <a:buNone/>
              <a:defRPr/>
            </a:pPr>
            <a:r>
              <a:rPr lang="en-US" altLang="en-US" sz="2800" u="sng" dirty="0" smtClean="0"/>
              <a:t>Median</a:t>
            </a:r>
            <a:r>
              <a:rPr lang="en-US" altLang="en-US" sz="2800" dirty="0" smtClean="0"/>
              <a:t>: the </a:t>
            </a:r>
            <a:r>
              <a:rPr lang="en-US" altLang="en-US" sz="2800" b="1" dirty="0" smtClean="0"/>
              <a:t>middle</a:t>
            </a:r>
            <a:r>
              <a:rPr lang="en-US" altLang="en-US" sz="2800" dirty="0" smtClean="0"/>
              <a:t> value (ignoring all other values), thus dividing the population into 2 subgroups; 11</a:t>
            </a:r>
            <a:r>
              <a:rPr lang="en-US" altLang="en-US" sz="2800" baseline="30000" dirty="0" smtClean="0"/>
              <a:t>th</a:t>
            </a:r>
            <a:r>
              <a:rPr lang="en-US" altLang="en-US" sz="2800" dirty="0" smtClean="0"/>
              <a:t> value of 21 =9</a:t>
            </a:r>
          </a:p>
          <a:p>
            <a:pPr marL="457200" lvl="1" indent="0">
              <a:lnSpc>
                <a:spcPct val="90000"/>
              </a:lnSpc>
              <a:buClr>
                <a:srgbClr val="33CC33"/>
              </a:buClr>
              <a:buFontTx/>
              <a:buNone/>
              <a:defRPr/>
            </a:pPr>
            <a:r>
              <a:rPr lang="en-US" altLang="en-US" sz="2000" u="sng" dirty="0" smtClean="0"/>
              <a:t>Quartiles</a:t>
            </a:r>
            <a:r>
              <a:rPr lang="en-US" altLang="en-US" sz="2000" dirty="0" smtClean="0"/>
              <a:t>: divided into 4 groups. </a:t>
            </a:r>
            <a:r>
              <a:rPr lang="en-US" altLang="en-US" sz="2000" u="sng" dirty="0" smtClean="0"/>
              <a:t>Percentiles</a:t>
            </a:r>
            <a:r>
              <a:rPr lang="en-US" altLang="en-US" sz="2000" dirty="0" smtClean="0"/>
              <a:t>: into 100 groups</a:t>
            </a:r>
          </a:p>
          <a:p>
            <a:pPr marL="0" indent="0">
              <a:lnSpc>
                <a:spcPct val="90000"/>
              </a:lnSpc>
              <a:buClr>
                <a:srgbClr val="33CC33"/>
              </a:buClr>
              <a:buFontTx/>
              <a:buNone/>
              <a:defRPr/>
            </a:pPr>
            <a:r>
              <a:rPr lang="en-US" altLang="en-US" sz="2800" u="sng" dirty="0" smtClean="0"/>
              <a:t>Mean</a:t>
            </a:r>
            <a:r>
              <a:rPr lang="en-US" altLang="en-US" sz="2800" dirty="0" smtClean="0"/>
              <a:t>: the </a:t>
            </a:r>
            <a:r>
              <a:rPr lang="en-US" altLang="en-US" sz="2800" b="1" dirty="0" smtClean="0"/>
              <a:t>average</a:t>
            </a:r>
            <a:r>
              <a:rPr lang="en-US" altLang="en-US" sz="2800" dirty="0" smtClean="0"/>
              <a:t> of all values=10, </a:t>
            </a:r>
            <a:r>
              <a:rPr lang="en-US" altLang="en-US" sz="2400" dirty="0" smtClean="0"/>
              <a:t>often cited with the standard deviation of the mean (if data are thought to be normally distributed)</a:t>
            </a:r>
          </a:p>
          <a:p>
            <a:pPr>
              <a:lnSpc>
                <a:spcPct val="90000"/>
              </a:lnSpc>
              <a:buClr>
                <a:srgbClr val="33CC33"/>
              </a:buClr>
              <a:buFont typeface="Arial" panose="020B0604020202020204" pitchFamily="34" charset="0"/>
              <a:buChar char="•"/>
              <a:defRPr/>
            </a:pPr>
            <a:endParaRPr lang="en-US" altLang="en-US" dirty="0" smtClean="0"/>
          </a:p>
          <a:p>
            <a:pPr lvl="1">
              <a:lnSpc>
                <a:spcPct val="90000"/>
              </a:lnSpc>
              <a:buClr>
                <a:srgbClr val="33CC33"/>
              </a:buClr>
              <a:buFont typeface="Arial" panose="020B0604020202020204" pitchFamily="34" charset="0"/>
              <a:buChar char="•"/>
              <a:defRPr/>
            </a:pPr>
            <a:endParaRPr lang="en-US" altLang="en-US" sz="2400" dirty="0" smtClean="0"/>
          </a:p>
          <a:p>
            <a:pPr lvl="1">
              <a:lnSpc>
                <a:spcPct val="90000"/>
              </a:lnSpc>
              <a:buClr>
                <a:srgbClr val="33CC33"/>
              </a:buClr>
              <a:buFont typeface="Arial" panose="020B0604020202020204" pitchFamily="34" charset="0"/>
              <a:buChar char="•"/>
              <a:defRPr/>
            </a:pPr>
            <a:r>
              <a:rPr lang="en-US" altLang="en-US" sz="2400" dirty="0" smtClean="0"/>
              <a:t>	</a:t>
            </a:r>
          </a:p>
        </p:txBody>
      </p:sp>
      <p:cxnSp>
        <p:nvCxnSpPr>
          <p:cNvPr id="9220" name="Straight Connector 2"/>
          <p:cNvCxnSpPr>
            <a:cxnSpLocks noChangeShapeType="1"/>
          </p:cNvCxnSpPr>
          <p:nvPr/>
        </p:nvCxnSpPr>
        <p:spPr bwMode="auto">
          <a:xfrm>
            <a:off x="0" y="3352800"/>
            <a:ext cx="91440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171">
                                            <p:txEl>
                                              <p:pRg st="9" end="9"/>
                                            </p:txEl>
                                          </p:spTgt>
                                        </p:tgtEl>
                                        <p:attrNameLst>
                                          <p:attrName>style.visibility</p:attrName>
                                        </p:attrNameLst>
                                      </p:cBhvr>
                                      <p:to>
                                        <p:strVal val="visible"/>
                                      </p:to>
                                    </p:set>
                                    <p:animEffect transition="in" filter="fade">
                                      <p:cBhvr>
                                        <p:cTn id="7" dur="2000"/>
                                        <p:tgtEl>
                                          <p:spTgt spid="717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609600"/>
            <a:ext cx="9144000" cy="1143000"/>
          </a:xfrm>
        </p:spPr>
        <p:txBody>
          <a:bodyPr/>
          <a:lstStyle/>
          <a:p>
            <a:r>
              <a:rPr lang="en-US" altLang="en-US" sz="4000" smtClean="0">
                <a:solidFill>
                  <a:srgbClr val="0070C0"/>
                </a:solidFill>
              </a:rPr>
              <a:t>Normal, bell-shaped Gaussian distribution</a:t>
            </a:r>
          </a:p>
        </p:txBody>
      </p:sp>
      <p:pic>
        <p:nvPicPr>
          <p:cNvPr id="10243"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457200" y="1676400"/>
            <a:ext cx="7924800" cy="4953000"/>
          </a:xfrm>
        </p:spPr>
      </p:pic>
      <p:sp>
        <p:nvSpPr>
          <p:cNvPr id="10244" name="TextBox 1"/>
          <p:cNvSpPr txBox="1">
            <a:spLocks noChangeArrowheads="1"/>
          </p:cNvSpPr>
          <p:nvPr/>
        </p:nvSpPr>
        <p:spPr bwMode="auto">
          <a:xfrm>
            <a:off x="2438400" y="6172200"/>
            <a:ext cx="6651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800">
                <a:solidFill>
                  <a:srgbClr val="0070C0"/>
                </a:solidFill>
              </a:rPr>
              <a:t>-1.96</a:t>
            </a:r>
          </a:p>
        </p:txBody>
      </p:sp>
      <p:sp>
        <p:nvSpPr>
          <p:cNvPr id="10245" name="TextBox 2"/>
          <p:cNvSpPr txBox="1">
            <a:spLocks noChangeArrowheads="1"/>
          </p:cNvSpPr>
          <p:nvPr/>
        </p:nvSpPr>
        <p:spPr bwMode="auto">
          <a:xfrm>
            <a:off x="6096000" y="6157913"/>
            <a:ext cx="5889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800">
                <a:solidFill>
                  <a:srgbClr val="0070C0"/>
                </a:solidFill>
              </a:rPr>
              <a:t>1.96</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extLst>
          </p:cNvPr>
          <p:cNvGraphicFramePr>
            <a:graphicFrameLocks noGrp="1"/>
          </p:cNvGraphicFramePr>
          <p:nvPr>
            <p:ph idx="1"/>
          </p:nvPr>
        </p:nvGraphicFramePr>
        <p:xfrm>
          <a:off x="628650" y="2226469"/>
          <a:ext cx="7886700" cy="3263504"/>
        </p:xfrm>
        <a:graphic>
          <a:graphicData uri="http://schemas.openxmlformats.org/drawingml/2006/chart">
            <c:chart xmlns:c="http://schemas.openxmlformats.org/drawingml/2006/chart" xmlns:r="http://schemas.openxmlformats.org/officeDocument/2006/relationships" r:id="rId2"/>
          </a:graphicData>
        </a:graphic>
      </p:graphicFrame>
      <p:sp>
        <p:nvSpPr>
          <p:cNvPr id="11267" name="TextBox 1"/>
          <p:cNvSpPr txBox="1">
            <a:spLocks noChangeArrowheads="1"/>
          </p:cNvSpPr>
          <p:nvPr/>
        </p:nvSpPr>
        <p:spPr bwMode="auto">
          <a:xfrm>
            <a:off x="7543800" y="2819400"/>
            <a:ext cx="7556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600"/>
              <a:t>N=237</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extLst>
          </p:cNvPr>
          <p:cNvGraphicFramePr>
            <a:graphicFrameLocks noGrp="1"/>
          </p:cNvGraphicFramePr>
          <p:nvPr>
            <p:ph idx="1"/>
          </p:nvPr>
        </p:nvGraphicFramePr>
        <p:xfrm>
          <a:off x="628650" y="2226469"/>
          <a:ext cx="7886700" cy="32635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9920</TotalTime>
  <Words>1694</Words>
  <Application>Microsoft Office PowerPoint</Application>
  <PresentationFormat>On-screen Show (4:3)</PresentationFormat>
  <Paragraphs>333</Paragraphs>
  <Slides>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Times New Roman</vt:lpstr>
      <vt:lpstr>Arial</vt:lpstr>
      <vt:lpstr>Calibri</vt:lpstr>
      <vt:lpstr>Symbol</vt:lpstr>
      <vt:lpstr>GothamBoldGothamBold</vt:lpstr>
      <vt:lpstr>Default Design</vt:lpstr>
      <vt:lpstr>Statistics 101.  A non-statistician, MD’s view Monday, June 26, 2017</vt:lpstr>
      <vt:lpstr>Why discuss statistics ?</vt:lpstr>
      <vt:lpstr>What is the basis of statistics?</vt:lpstr>
      <vt:lpstr>Types of research studies/trials that require statistical analysis</vt:lpstr>
      <vt:lpstr>Types of Variables in Clinical Research Studies</vt:lpstr>
      <vt:lpstr>Basic statistical terms for a data set</vt:lpstr>
      <vt:lpstr>Normal, bell-shaped Gaussian distribution</vt:lpstr>
      <vt:lpstr>PowerPoint Presentation</vt:lpstr>
      <vt:lpstr>PowerPoint Presentation</vt:lpstr>
      <vt:lpstr>K+ Skewness</vt:lpstr>
      <vt:lpstr>Standard deviation of the mean </vt:lpstr>
      <vt:lpstr>Example of standard deviation calculation</vt:lpstr>
      <vt:lpstr>Were our 21 students’ test scores  normally distributed or skewed?</vt:lpstr>
      <vt:lpstr>Why it matters whether data are normally distributed or not?</vt:lpstr>
      <vt:lpstr>Some important statistical concepts</vt:lpstr>
      <vt:lpstr>PowerPoint Presentation</vt:lpstr>
      <vt:lpstr>95% Confidence Intervals (CIs)</vt:lpstr>
      <vt:lpstr>95% Confidence interval (CI) formula for a proportion, p</vt:lpstr>
      <vt:lpstr>PowerPoint Presentation</vt:lpstr>
      <vt:lpstr>Analyzing graphs with 95% CIs</vt:lpstr>
      <vt:lpstr>95% CI of a difference</vt:lpstr>
      <vt:lpstr>Some important statistical concepts</vt:lpstr>
      <vt:lpstr>Absolute risk reduction (ARR)  and the 95% CI of this difference  </vt:lpstr>
      <vt:lpstr>Relative Risk Reduction (RRR)</vt:lpstr>
      <vt:lpstr>Some important statistical concepts</vt:lpstr>
      <vt:lpstr>Number needed to treat (NNT)  Number needed to harm (NNH)</vt:lpstr>
      <vt:lpstr>PowerPoint Presentation</vt:lpstr>
      <vt:lpstr>NNT example</vt:lpstr>
      <vt:lpstr>Some important statistical concepts</vt:lpstr>
      <vt:lpstr>2x2 ContingencyTables:  Fisher Exact Test/Chi Square Cochran-Mantel-Haenszel test for Stratified Data </vt:lpstr>
      <vt:lpstr>Step 1: prepare a standard 2X2 table</vt:lpstr>
      <vt:lpstr>Step 2: Enter data from our study</vt:lpstr>
      <vt:lpstr>Step 3: Chi square (2) test</vt:lpstr>
      <vt:lpstr>To Stratify UC Remission Rate by  Age Group or Gender</vt:lpstr>
      <vt:lpstr>Statistics 102 Monday July 3, 2017</vt:lpstr>
      <vt:lpstr>PowerPoint Presentation</vt:lpstr>
    </vt:vector>
  </TitlesOfParts>
  <Company>THR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95% CONFIDENCE INTERVALS</dc:title>
  <dc:creator>THR USER</dc:creator>
  <cp:lastModifiedBy>Strang, Sherie</cp:lastModifiedBy>
  <cp:revision>273</cp:revision>
  <cp:lastPrinted>2017-06-26T13:55:13Z</cp:lastPrinted>
  <dcterms:created xsi:type="dcterms:W3CDTF">2002-06-19T21:44:24Z</dcterms:created>
  <dcterms:modified xsi:type="dcterms:W3CDTF">2017-07-17T20:57:35Z</dcterms:modified>
</cp:coreProperties>
</file>